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 id="2147483859" r:id="rId2"/>
    <p:sldMasterId id="2147483886" r:id="rId3"/>
    <p:sldMasterId id="2147483898" r:id="rId4"/>
  </p:sldMasterIdLst>
  <p:notesMasterIdLst>
    <p:notesMasterId r:id="rId79"/>
  </p:notesMasterIdLst>
  <p:sldIdLst>
    <p:sldId id="256" r:id="rId5"/>
    <p:sldId id="257" r:id="rId6"/>
    <p:sldId id="258" r:id="rId7"/>
    <p:sldId id="259" r:id="rId8"/>
    <p:sldId id="291" r:id="rId9"/>
    <p:sldId id="289" r:id="rId10"/>
    <p:sldId id="290" r:id="rId11"/>
    <p:sldId id="293" r:id="rId12"/>
    <p:sldId id="292" r:id="rId13"/>
    <p:sldId id="269" r:id="rId14"/>
    <p:sldId id="270" r:id="rId15"/>
    <p:sldId id="271" r:id="rId16"/>
    <p:sldId id="272" r:id="rId17"/>
    <p:sldId id="276" r:id="rId18"/>
    <p:sldId id="274" r:id="rId19"/>
    <p:sldId id="275" r:id="rId20"/>
    <p:sldId id="294" r:id="rId21"/>
    <p:sldId id="278" r:id="rId22"/>
    <p:sldId id="279" r:id="rId23"/>
    <p:sldId id="280" r:id="rId24"/>
    <p:sldId id="281" r:id="rId25"/>
    <p:sldId id="282" r:id="rId26"/>
    <p:sldId id="283" r:id="rId27"/>
    <p:sldId id="284" r:id="rId28"/>
    <p:sldId id="285" r:id="rId29"/>
    <p:sldId id="286" r:id="rId30"/>
    <p:sldId id="320" r:id="rId31"/>
    <p:sldId id="321" r:id="rId32"/>
    <p:sldId id="323" r:id="rId33"/>
    <p:sldId id="325" r:id="rId34"/>
    <p:sldId id="324" r:id="rId35"/>
    <p:sldId id="326" r:id="rId36"/>
    <p:sldId id="266" r:id="rId37"/>
    <p:sldId id="327" r:id="rId38"/>
    <p:sldId id="328" r:id="rId39"/>
    <p:sldId id="329" r:id="rId40"/>
    <p:sldId id="312" r:id="rId41"/>
    <p:sldId id="330" r:id="rId42"/>
    <p:sldId id="331" r:id="rId43"/>
    <p:sldId id="332" r:id="rId44"/>
    <p:sldId id="333" r:id="rId45"/>
    <p:sldId id="313" r:id="rId46"/>
    <p:sldId id="334" r:id="rId47"/>
    <p:sldId id="314" r:id="rId48"/>
    <p:sldId id="315" r:id="rId49"/>
    <p:sldId id="335" r:id="rId50"/>
    <p:sldId id="316" r:id="rId51"/>
    <p:sldId id="317" r:id="rId52"/>
    <p:sldId id="318" r:id="rId53"/>
    <p:sldId id="336" r:id="rId54"/>
    <p:sldId id="337" r:id="rId55"/>
    <p:sldId id="295" r:id="rId56"/>
    <p:sldId id="322" r:id="rId57"/>
    <p:sldId id="338" r:id="rId58"/>
    <p:sldId id="296" r:id="rId59"/>
    <p:sldId id="297" r:id="rId60"/>
    <p:sldId id="298" r:id="rId61"/>
    <p:sldId id="300" r:id="rId62"/>
    <p:sldId id="301" r:id="rId63"/>
    <p:sldId id="302" r:id="rId64"/>
    <p:sldId id="339" r:id="rId65"/>
    <p:sldId id="303" r:id="rId66"/>
    <p:sldId id="340" r:id="rId67"/>
    <p:sldId id="304" r:id="rId68"/>
    <p:sldId id="305" r:id="rId69"/>
    <p:sldId id="306" r:id="rId70"/>
    <p:sldId id="342" r:id="rId71"/>
    <p:sldId id="343" r:id="rId72"/>
    <p:sldId id="344" r:id="rId73"/>
    <p:sldId id="310" r:id="rId74"/>
    <p:sldId id="341" r:id="rId75"/>
    <p:sldId id="319" r:id="rId76"/>
    <p:sldId id="287" r:id="rId77"/>
    <p:sldId id="27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p15:clr>
            <a:srgbClr val="A4A3A4"/>
          </p15:clr>
        </p15:guide>
        <p15:guide id="2" pos="10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595"/>
  </p:normalViewPr>
  <p:slideViewPr>
    <p:cSldViewPr snapToObjects="1" showGuides="1">
      <p:cViewPr varScale="1">
        <p:scale>
          <a:sx n="96" d="100"/>
          <a:sy n="96" d="100"/>
        </p:scale>
        <p:origin x="1832" y="168"/>
      </p:cViewPr>
      <p:guideLst>
        <p:guide orient="horz" pos="1570"/>
        <p:guide pos="102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11B57-F9D1-6144-8E77-F7C4240B260C}"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4B13BAE-BCBD-7446-89ED-59F39AE3BEAD}">
      <dgm:prSet phldrT="[Text]"/>
      <dgm:spPr/>
      <dgm:t>
        <a:bodyPr/>
        <a:lstStyle/>
        <a:p>
          <a:r>
            <a:rPr lang="en-US" dirty="0"/>
            <a:t>Search</a:t>
          </a:r>
        </a:p>
      </dgm:t>
    </dgm:pt>
    <dgm:pt modelId="{AF4E3576-BCC4-3646-BCAB-5C005451A83E}" type="parTrans" cxnId="{F36BBA09-AB94-CF43-919F-A8928B3F1D88}">
      <dgm:prSet/>
      <dgm:spPr/>
      <dgm:t>
        <a:bodyPr/>
        <a:lstStyle/>
        <a:p>
          <a:endParaRPr lang="en-US"/>
        </a:p>
      </dgm:t>
    </dgm:pt>
    <dgm:pt modelId="{CF8FF05E-9174-3B4F-9373-28237CD7D5E6}" type="sibTrans" cxnId="{F36BBA09-AB94-CF43-919F-A8928B3F1D88}">
      <dgm:prSet/>
      <dgm:spPr>
        <a:gradFill flip="none" rotWithShape="1">
          <a:gsLst>
            <a:gs pos="0">
              <a:srgbClr val="FFFF00"/>
            </a:gs>
            <a:gs pos="100000">
              <a:srgbClr val="FFFFFF"/>
            </a:gs>
          </a:gsLst>
          <a:lin ang="0" scaled="1"/>
          <a:tileRect/>
        </a:gradFill>
      </dgm:spPr>
      <dgm:t>
        <a:bodyPr/>
        <a:lstStyle/>
        <a:p>
          <a:endParaRPr lang="en-US"/>
        </a:p>
      </dgm:t>
    </dgm:pt>
    <dgm:pt modelId="{50821B08-3674-0B4B-8356-7630EFAF6D32}">
      <dgm:prSet phldrT="[Text]"/>
      <dgm:spPr/>
      <dgm:t>
        <a:bodyPr/>
        <a:lstStyle/>
        <a:p>
          <a:r>
            <a:rPr lang="en-US" dirty="0"/>
            <a:t>Assess </a:t>
          </a:r>
        </a:p>
      </dgm:t>
    </dgm:pt>
    <dgm:pt modelId="{05AC03D7-841D-CA4C-8C1A-875AFC0E9C50}" type="parTrans" cxnId="{B53F5A96-99F0-064B-A1E8-D7A387676773}">
      <dgm:prSet/>
      <dgm:spPr/>
      <dgm:t>
        <a:bodyPr/>
        <a:lstStyle/>
        <a:p>
          <a:endParaRPr lang="en-US"/>
        </a:p>
      </dgm:t>
    </dgm:pt>
    <dgm:pt modelId="{8DADCA98-66A9-4F47-B7DD-4CE53BAF1049}" type="sibTrans" cxnId="{B53F5A96-99F0-064B-A1E8-D7A387676773}">
      <dgm:prSet/>
      <dgm:spPr>
        <a:gradFill flip="none" rotWithShape="1">
          <a:gsLst>
            <a:gs pos="0">
              <a:srgbClr val="FFFF00"/>
            </a:gs>
            <a:gs pos="100000">
              <a:srgbClr val="FFFFFF"/>
            </a:gs>
          </a:gsLst>
          <a:lin ang="0" scaled="1"/>
          <a:tileRect/>
        </a:gradFill>
      </dgm:spPr>
      <dgm:t>
        <a:bodyPr/>
        <a:lstStyle/>
        <a:p>
          <a:endParaRPr lang="en-US"/>
        </a:p>
      </dgm:t>
    </dgm:pt>
    <dgm:pt modelId="{9006BB11-BDB8-3A42-88F7-6D17BC56E7E5}">
      <dgm:prSet phldrT="[Text]"/>
      <dgm:spPr/>
      <dgm:t>
        <a:bodyPr/>
        <a:lstStyle/>
        <a:p>
          <a:r>
            <a:rPr lang="en-US" dirty="0"/>
            <a:t>Test</a:t>
          </a:r>
        </a:p>
      </dgm:t>
    </dgm:pt>
    <dgm:pt modelId="{4B3B6822-33DE-C64B-94E0-FA0D98467CC3}" type="parTrans" cxnId="{2FE4AD4C-FBC4-B944-93F8-C93CD6C384DF}">
      <dgm:prSet/>
      <dgm:spPr/>
      <dgm:t>
        <a:bodyPr/>
        <a:lstStyle/>
        <a:p>
          <a:endParaRPr lang="en-US"/>
        </a:p>
      </dgm:t>
    </dgm:pt>
    <dgm:pt modelId="{148E16EA-B945-3F46-A0A2-4C32B474822A}" type="sibTrans" cxnId="{2FE4AD4C-FBC4-B944-93F8-C93CD6C384DF}">
      <dgm:prSet/>
      <dgm:spPr>
        <a:gradFill flip="none" rotWithShape="1">
          <a:gsLst>
            <a:gs pos="0">
              <a:srgbClr val="FFFF00"/>
            </a:gs>
            <a:gs pos="100000">
              <a:srgbClr val="FFFFFF"/>
            </a:gs>
          </a:gsLst>
          <a:lin ang="0" scaled="1"/>
          <a:tileRect/>
        </a:gradFill>
      </dgm:spPr>
      <dgm:t>
        <a:bodyPr/>
        <a:lstStyle/>
        <a:p>
          <a:endParaRPr lang="en-US"/>
        </a:p>
      </dgm:t>
    </dgm:pt>
    <dgm:pt modelId="{24C8170D-1625-2D46-A37D-4E778015C0C4}">
      <dgm:prSet phldrT="[Text]"/>
      <dgm:spPr/>
      <dgm:t>
        <a:bodyPr/>
        <a:lstStyle/>
        <a:p>
          <a:r>
            <a:rPr lang="en-US" dirty="0"/>
            <a:t>Propose</a:t>
          </a:r>
        </a:p>
      </dgm:t>
    </dgm:pt>
    <dgm:pt modelId="{A32A2A5C-EFB4-2D40-A57B-DE402B725920}" type="parTrans" cxnId="{FEBDC947-0A70-4143-BB9B-EB88DD23705E}">
      <dgm:prSet/>
      <dgm:spPr/>
      <dgm:t>
        <a:bodyPr/>
        <a:lstStyle/>
        <a:p>
          <a:endParaRPr lang="en-US"/>
        </a:p>
      </dgm:t>
    </dgm:pt>
    <dgm:pt modelId="{E433C189-90AF-A94A-BB1C-05FBEBF2FE1E}" type="sibTrans" cxnId="{FEBDC947-0A70-4143-BB9B-EB88DD23705E}">
      <dgm:prSet/>
      <dgm:spPr>
        <a:gradFill flip="none" rotWithShape="1">
          <a:gsLst>
            <a:gs pos="0">
              <a:srgbClr val="FF6600"/>
            </a:gs>
            <a:gs pos="100000">
              <a:srgbClr val="FFFFFF"/>
            </a:gs>
          </a:gsLst>
          <a:lin ang="0" scaled="1"/>
          <a:tileRect/>
        </a:gradFill>
      </dgm:spPr>
      <dgm:t>
        <a:bodyPr/>
        <a:lstStyle/>
        <a:p>
          <a:endParaRPr lang="en-US"/>
        </a:p>
      </dgm:t>
    </dgm:pt>
    <dgm:pt modelId="{1321DEB7-64FB-9B45-8468-0B1F1E65D631}">
      <dgm:prSet phldrT="[Text]"/>
      <dgm:spPr/>
      <dgm:t>
        <a:bodyPr/>
        <a:lstStyle/>
        <a:p>
          <a:r>
            <a:rPr lang="en-US" dirty="0"/>
            <a:t>R&amp;D</a:t>
          </a:r>
        </a:p>
      </dgm:t>
    </dgm:pt>
    <dgm:pt modelId="{F4452149-2C58-0748-A3C6-88A01E18FB5A}" type="parTrans" cxnId="{BE652C6A-EEC0-1647-9820-D60D9411AC88}">
      <dgm:prSet/>
      <dgm:spPr/>
      <dgm:t>
        <a:bodyPr/>
        <a:lstStyle/>
        <a:p>
          <a:endParaRPr lang="en-US"/>
        </a:p>
      </dgm:t>
    </dgm:pt>
    <dgm:pt modelId="{B9E22BC3-8F25-3C4F-A980-6B1EDCB998E1}" type="sibTrans" cxnId="{BE652C6A-EEC0-1647-9820-D60D9411AC88}">
      <dgm:prSet/>
      <dgm:spPr>
        <a:gradFill flip="none" rotWithShape="1">
          <a:gsLst>
            <a:gs pos="0">
              <a:srgbClr val="FFFF00"/>
            </a:gs>
            <a:gs pos="100000">
              <a:srgbClr val="FFFFFF"/>
            </a:gs>
          </a:gsLst>
          <a:lin ang="0" scaled="1"/>
          <a:tileRect/>
        </a:gradFill>
      </dgm:spPr>
      <dgm:t>
        <a:bodyPr/>
        <a:lstStyle/>
        <a:p>
          <a:endParaRPr lang="en-US"/>
        </a:p>
      </dgm:t>
    </dgm:pt>
    <dgm:pt modelId="{A0E42058-DA71-B547-8070-703EFE99FEEC}" type="pres">
      <dgm:prSet presAssocID="{45911B57-F9D1-6144-8E77-F7C4240B260C}" presName="cycle" presStyleCnt="0">
        <dgm:presLayoutVars>
          <dgm:dir/>
          <dgm:resizeHandles val="exact"/>
        </dgm:presLayoutVars>
      </dgm:prSet>
      <dgm:spPr/>
    </dgm:pt>
    <dgm:pt modelId="{A5830283-B338-E94D-854C-53C615B6CFC6}" type="pres">
      <dgm:prSet presAssocID="{14B13BAE-BCBD-7446-89ED-59F39AE3BEAD}" presName="dummy" presStyleCnt="0"/>
      <dgm:spPr/>
    </dgm:pt>
    <dgm:pt modelId="{912253F8-6EF5-F24B-BC56-338FDD6FAD59}" type="pres">
      <dgm:prSet presAssocID="{14B13BAE-BCBD-7446-89ED-59F39AE3BEAD}" presName="node" presStyleLbl="revTx" presStyleIdx="0" presStyleCnt="5">
        <dgm:presLayoutVars>
          <dgm:bulletEnabled val="1"/>
        </dgm:presLayoutVars>
      </dgm:prSet>
      <dgm:spPr/>
    </dgm:pt>
    <dgm:pt modelId="{E135F89C-29CC-EA47-9B02-AA75CAC6591A}" type="pres">
      <dgm:prSet presAssocID="{CF8FF05E-9174-3B4F-9373-28237CD7D5E6}" presName="sibTrans" presStyleLbl="node1" presStyleIdx="0" presStyleCnt="5"/>
      <dgm:spPr/>
    </dgm:pt>
    <dgm:pt modelId="{DA87A66B-61DA-9F49-9FCD-2CF703DA6917}" type="pres">
      <dgm:prSet presAssocID="{50821B08-3674-0B4B-8356-7630EFAF6D32}" presName="dummy" presStyleCnt="0"/>
      <dgm:spPr/>
    </dgm:pt>
    <dgm:pt modelId="{EF440A66-B879-A940-986A-8270537C5AF0}" type="pres">
      <dgm:prSet presAssocID="{50821B08-3674-0B4B-8356-7630EFAF6D32}" presName="node" presStyleLbl="revTx" presStyleIdx="1" presStyleCnt="5">
        <dgm:presLayoutVars>
          <dgm:bulletEnabled val="1"/>
        </dgm:presLayoutVars>
      </dgm:prSet>
      <dgm:spPr/>
    </dgm:pt>
    <dgm:pt modelId="{8D71F70C-1C6A-0948-A091-AEB661548A8E}" type="pres">
      <dgm:prSet presAssocID="{8DADCA98-66A9-4F47-B7DD-4CE53BAF1049}" presName="sibTrans" presStyleLbl="node1" presStyleIdx="1" presStyleCnt="5"/>
      <dgm:spPr/>
    </dgm:pt>
    <dgm:pt modelId="{988CC49E-B007-AB4B-90DB-D31286C87006}" type="pres">
      <dgm:prSet presAssocID="{9006BB11-BDB8-3A42-88F7-6D17BC56E7E5}" presName="dummy" presStyleCnt="0"/>
      <dgm:spPr/>
    </dgm:pt>
    <dgm:pt modelId="{9A7A3349-4369-C044-89CA-90CB9F67AF58}" type="pres">
      <dgm:prSet presAssocID="{9006BB11-BDB8-3A42-88F7-6D17BC56E7E5}" presName="node" presStyleLbl="revTx" presStyleIdx="2" presStyleCnt="5">
        <dgm:presLayoutVars>
          <dgm:bulletEnabled val="1"/>
        </dgm:presLayoutVars>
      </dgm:prSet>
      <dgm:spPr/>
    </dgm:pt>
    <dgm:pt modelId="{2C86C44C-2BEA-6F4B-98B6-CFE92D063DD5}" type="pres">
      <dgm:prSet presAssocID="{148E16EA-B945-3F46-A0A2-4C32B474822A}" presName="sibTrans" presStyleLbl="node1" presStyleIdx="2" presStyleCnt="5"/>
      <dgm:spPr/>
    </dgm:pt>
    <dgm:pt modelId="{DE7C8E77-36FB-CB4E-8AAA-2DCD4DF5D5BC}" type="pres">
      <dgm:prSet presAssocID="{24C8170D-1625-2D46-A37D-4E778015C0C4}" presName="dummy" presStyleCnt="0"/>
      <dgm:spPr/>
    </dgm:pt>
    <dgm:pt modelId="{326D5FE7-E2A9-1144-9E5F-2EF860E806CF}" type="pres">
      <dgm:prSet presAssocID="{24C8170D-1625-2D46-A37D-4E778015C0C4}" presName="node" presStyleLbl="revTx" presStyleIdx="3" presStyleCnt="5">
        <dgm:presLayoutVars>
          <dgm:bulletEnabled val="1"/>
        </dgm:presLayoutVars>
      </dgm:prSet>
      <dgm:spPr/>
    </dgm:pt>
    <dgm:pt modelId="{50779CDB-5C22-794C-BC13-8FE62F5C61A0}" type="pres">
      <dgm:prSet presAssocID="{E433C189-90AF-A94A-BB1C-05FBEBF2FE1E}" presName="sibTrans" presStyleLbl="node1" presStyleIdx="3" presStyleCnt="5"/>
      <dgm:spPr/>
    </dgm:pt>
    <dgm:pt modelId="{E3448D0F-2203-B44B-9F57-E34D011B0398}" type="pres">
      <dgm:prSet presAssocID="{1321DEB7-64FB-9B45-8468-0B1F1E65D631}" presName="dummy" presStyleCnt="0"/>
      <dgm:spPr/>
    </dgm:pt>
    <dgm:pt modelId="{F1947DC0-D161-5B48-96FC-405CD6A27BCF}" type="pres">
      <dgm:prSet presAssocID="{1321DEB7-64FB-9B45-8468-0B1F1E65D631}" presName="node" presStyleLbl="revTx" presStyleIdx="4" presStyleCnt="5">
        <dgm:presLayoutVars>
          <dgm:bulletEnabled val="1"/>
        </dgm:presLayoutVars>
      </dgm:prSet>
      <dgm:spPr/>
    </dgm:pt>
    <dgm:pt modelId="{796F9B91-219B-6A4D-A2AE-06CA9022E70D}" type="pres">
      <dgm:prSet presAssocID="{B9E22BC3-8F25-3C4F-A980-6B1EDCB998E1}" presName="sibTrans" presStyleLbl="node1" presStyleIdx="4" presStyleCnt="5"/>
      <dgm:spPr/>
    </dgm:pt>
  </dgm:ptLst>
  <dgm:cxnLst>
    <dgm:cxn modelId="{82382808-E611-7B43-85CE-FE8D9B481F34}" type="presOf" srcId="{CF8FF05E-9174-3B4F-9373-28237CD7D5E6}" destId="{E135F89C-29CC-EA47-9B02-AA75CAC6591A}" srcOrd="0" destOrd="0" presId="urn:microsoft.com/office/officeart/2005/8/layout/cycle1"/>
    <dgm:cxn modelId="{F36BBA09-AB94-CF43-919F-A8928B3F1D88}" srcId="{45911B57-F9D1-6144-8E77-F7C4240B260C}" destId="{14B13BAE-BCBD-7446-89ED-59F39AE3BEAD}" srcOrd="0" destOrd="0" parTransId="{AF4E3576-BCC4-3646-BCAB-5C005451A83E}" sibTransId="{CF8FF05E-9174-3B4F-9373-28237CD7D5E6}"/>
    <dgm:cxn modelId="{FEBDC947-0A70-4143-BB9B-EB88DD23705E}" srcId="{45911B57-F9D1-6144-8E77-F7C4240B260C}" destId="{24C8170D-1625-2D46-A37D-4E778015C0C4}" srcOrd="3" destOrd="0" parTransId="{A32A2A5C-EFB4-2D40-A57B-DE402B725920}" sibTransId="{E433C189-90AF-A94A-BB1C-05FBEBF2FE1E}"/>
    <dgm:cxn modelId="{2FE4AD4C-FBC4-B944-93F8-C93CD6C384DF}" srcId="{45911B57-F9D1-6144-8E77-F7C4240B260C}" destId="{9006BB11-BDB8-3A42-88F7-6D17BC56E7E5}" srcOrd="2" destOrd="0" parTransId="{4B3B6822-33DE-C64B-94E0-FA0D98467CC3}" sibTransId="{148E16EA-B945-3F46-A0A2-4C32B474822A}"/>
    <dgm:cxn modelId="{BE652C6A-EEC0-1647-9820-D60D9411AC88}" srcId="{45911B57-F9D1-6144-8E77-F7C4240B260C}" destId="{1321DEB7-64FB-9B45-8468-0B1F1E65D631}" srcOrd="4" destOrd="0" parTransId="{F4452149-2C58-0748-A3C6-88A01E18FB5A}" sibTransId="{B9E22BC3-8F25-3C4F-A980-6B1EDCB998E1}"/>
    <dgm:cxn modelId="{5B7EBC6D-6400-AF48-B472-2FE8B6B0A7C3}" type="presOf" srcId="{1321DEB7-64FB-9B45-8468-0B1F1E65D631}" destId="{F1947DC0-D161-5B48-96FC-405CD6A27BCF}" srcOrd="0" destOrd="0" presId="urn:microsoft.com/office/officeart/2005/8/layout/cycle1"/>
    <dgm:cxn modelId="{F60E3D72-9CC3-BB44-8897-B1E35FA5BC72}" type="presOf" srcId="{B9E22BC3-8F25-3C4F-A980-6B1EDCB998E1}" destId="{796F9B91-219B-6A4D-A2AE-06CA9022E70D}" srcOrd="0" destOrd="0" presId="urn:microsoft.com/office/officeart/2005/8/layout/cycle1"/>
    <dgm:cxn modelId="{9843B175-BA4B-AD4E-9AA0-3C7307D87D9A}" type="presOf" srcId="{9006BB11-BDB8-3A42-88F7-6D17BC56E7E5}" destId="{9A7A3349-4369-C044-89CA-90CB9F67AF58}" srcOrd="0" destOrd="0" presId="urn:microsoft.com/office/officeart/2005/8/layout/cycle1"/>
    <dgm:cxn modelId="{DA63B57A-8776-D24F-B07F-17817FA5282B}" type="presOf" srcId="{24C8170D-1625-2D46-A37D-4E778015C0C4}" destId="{326D5FE7-E2A9-1144-9E5F-2EF860E806CF}" srcOrd="0" destOrd="0" presId="urn:microsoft.com/office/officeart/2005/8/layout/cycle1"/>
    <dgm:cxn modelId="{41C16680-CF5C-864F-9C69-F8DACA231EE8}" type="presOf" srcId="{E433C189-90AF-A94A-BB1C-05FBEBF2FE1E}" destId="{50779CDB-5C22-794C-BC13-8FE62F5C61A0}" srcOrd="0" destOrd="0" presId="urn:microsoft.com/office/officeart/2005/8/layout/cycle1"/>
    <dgm:cxn modelId="{A6AD1A81-C7EE-6848-A4FE-D34CD2F818D0}" type="presOf" srcId="{14B13BAE-BCBD-7446-89ED-59F39AE3BEAD}" destId="{912253F8-6EF5-F24B-BC56-338FDD6FAD59}" srcOrd="0" destOrd="0" presId="urn:microsoft.com/office/officeart/2005/8/layout/cycle1"/>
    <dgm:cxn modelId="{B53F5A96-99F0-064B-A1E8-D7A387676773}" srcId="{45911B57-F9D1-6144-8E77-F7C4240B260C}" destId="{50821B08-3674-0B4B-8356-7630EFAF6D32}" srcOrd="1" destOrd="0" parTransId="{05AC03D7-841D-CA4C-8C1A-875AFC0E9C50}" sibTransId="{8DADCA98-66A9-4F47-B7DD-4CE53BAF1049}"/>
    <dgm:cxn modelId="{4A8E6D96-ABF0-6643-89AB-5FBF971E5A1F}" type="presOf" srcId="{148E16EA-B945-3F46-A0A2-4C32B474822A}" destId="{2C86C44C-2BEA-6F4B-98B6-CFE92D063DD5}" srcOrd="0" destOrd="0" presId="urn:microsoft.com/office/officeart/2005/8/layout/cycle1"/>
    <dgm:cxn modelId="{E73241A4-0942-B44F-ACF4-8B140BB8E876}" type="presOf" srcId="{8DADCA98-66A9-4F47-B7DD-4CE53BAF1049}" destId="{8D71F70C-1C6A-0948-A091-AEB661548A8E}" srcOrd="0" destOrd="0" presId="urn:microsoft.com/office/officeart/2005/8/layout/cycle1"/>
    <dgm:cxn modelId="{7D6FFABC-487C-ED4A-BBC1-D957430D8108}" type="presOf" srcId="{50821B08-3674-0B4B-8356-7630EFAF6D32}" destId="{EF440A66-B879-A940-986A-8270537C5AF0}" srcOrd="0" destOrd="0" presId="urn:microsoft.com/office/officeart/2005/8/layout/cycle1"/>
    <dgm:cxn modelId="{F89AB5DE-E047-1344-BBEB-730D81340FBB}" type="presOf" srcId="{45911B57-F9D1-6144-8E77-F7C4240B260C}" destId="{A0E42058-DA71-B547-8070-703EFE99FEEC}" srcOrd="0" destOrd="0" presId="urn:microsoft.com/office/officeart/2005/8/layout/cycle1"/>
    <dgm:cxn modelId="{AFA88750-85E9-EE4F-9992-EA2A9C4F26C8}" type="presParOf" srcId="{A0E42058-DA71-B547-8070-703EFE99FEEC}" destId="{A5830283-B338-E94D-854C-53C615B6CFC6}" srcOrd="0" destOrd="0" presId="urn:microsoft.com/office/officeart/2005/8/layout/cycle1"/>
    <dgm:cxn modelId="{8B89206F-8087-7D49-A826-0853A00BD6EB}" type="presParOf" srcId="{A0E42058-DA71-B547-8070-703EFE99FEEC}" destId="{912253F8-6EF5-F24B-BC56-338FDD6FAD59}" srcOrd="1" destOrd="0" presId="urn:microsoft.com/office/officeart/2005/8/layout/cycle1"/>
    <dgm:cxn modelId="{72FC61EC-52A6-9D48-9FF2-E32971B31CF9}" type="presParOf" srcId="{A0E42058-DA71-B547-8070-703EFE99FEEC}" destId="{E135F89C-29CC-EA47-9B02-AA75CAC6591A}" srcOrd="2" destOrd="0" presId="urn:microsoft.com/office/officeart/2005/8/layout/cycle1"/>
    <dgm:cxn modelId="{42BC191F-C0D9-424F-BC0F-425BF84BE720}" type="presParOf" srcId="{A0E42058-DA71-B547-8070-703EFE99FEEC}" destId="{DA87A66B-61DA-9F49-9FCD-2CF703DA6917}" srcOrd="3" destOrd="0" presId="urn:microsoft.com/office/officeart/2005/8/layout/cycle1"/>
    <dgm:cxn modelId="{A1829690-E749-A443-B34B-5B79E91863E3}" type="presParOf" srcId="{A0E42058-DA71-B547-8070-703EFE99FEEC}" destId="{EF440A66-B879-A940-986A-8270537C5AF0}" srcOrd="4" destOrd="0" presId="urn:microsoft.com/office/officeart/2005/8/layout/cycle1"/>
    <dgm:cxn modelId="{EDEDC268-343D-BC49-9096-0641A96E85B0}" type="presParOf" srcId="{A0E42058-DA71-B547-8070-703EFE99FEEC}" destId="{8D71F70C-1C6A-0948-A091-AEB661548A8E}" srcOrd="5" destOrd="0" presId="urn:microsoft.com/office/officeart/2005/8/layout/cycle1"/>
    <dgm:cxn modelId="{14679627-B78A-C748-8463-D063CD1E3CC0}" type="presParOf" srcId="{A0E42058-DA71-B547-8070-703EFE99FEEC}" destId="{988CC49E-B007-AB4B-90DB-D31286C87006}" srcOrd="6" destOrd="0" presId="urn:microsoft.com/office/officeart/2005/8/layout/cycle1"/>
    <dgm:cxn modelId="{DFFA33F3-F494-6B4B-A2E2-5E761721995D}" type="presParOf" srcId="{A0E42058-DA71-B547-8070-703EFE99FEEC}" destId="{9A7A3349-4369-C044-89CA-90CB9F67AF58}" srcOrd="7" destOrd="0" presId="urn:microsoft.com/office/officeart/2005/8/layout/cycle1"/>
    <dgm:cxn modelId="{3C4BC8EA-0E6D-2540-AF5C-D6F56CEE6038}" type="presParOf" srcId="{A0E42058-DA71-B547-8070-703EFE99FEEC}" destId="{2C86C44C-2BEA-6F4B-98B6-CFE92D063DD5}" srcOrd="8" destOrd="0" presId="urn:microsoft.com/office/officeart/2005/8/layout/cycle1"/>
    <dgm:cxn modelId="{13AAB659-8D8F-874B-87AA-05B98599C4C5}" type="presParOf" srcId="{A0E42058-DA71-B547-8070-703EFE99FEEC}" destId="{DE7C8E77-36FB-CB4E-8AAA-2DCD4DF5D5BC}" srcOrd="9" destOrd="0" presId="urn:microsoft.com/office/officeart/2005/8/layout/cycle1"/>
    <dgm:cxn modelId="{5CECE0DD-1F3E-A64A-B0CC-5173D4855216}" type="presParOf" srcId="{A0E42058-DA71-B547-8070-703EFE99FEEC}" destId="{326D5FE7-E2A9-1144-9E5F-2EF860E806CF}" srcOrd="10" destOrd="0" presId="urn:microsoft.com/office/officeart/2005/8/layout/cycle1"/>
    <dgm:cxn modelId="{3CF02165-2ED3-1C47-8005-BD87A89C173E}" type="presParOf" srcId="{A0E42058-DA71-B547-8070-703EFE99FEEC}" destId="{50779CDB-5C22-794C-BC13-8FE62F5C61A0}" srcOrd="11" destOrd="0" presId="urn:microsoft.com/office/officeart/2005/8/layout/cycle1"/>
    <dgm:cxn modelId="{78E5FBFC-CE07-F348-9FA4-50CA4D3677DE}" type="presParOf" srcId="{A0E42058-DA71-B547-8070-703EFE99FEEC}" destId="{E3448D0F-2203-B44B-9F57-E34D011B0398}" srcOrd="12" destOrd="0" presId="urn:microsoft.com/office/officeart/2005/8/layout/cycle1"/>
    <dgm:cxn modelId="{4DE51172-9499-A44C-A917-8A58F813EC7C}" type="presParOf" srcId="{A0E42058-DA71-B547-8070-703EFE99FEEC}" destId="{F1947DC0-D161-5B48-96FC-405CD6A27BCF}" srcOrd="13" destOrd="0" presId="urn:microsoft.com/office/officeart/2005/8/layout/cycle1"/>
    <dgm:cxn modelId="{7FCC7E08-A48D-1A48-919E-F64E7FDAAD16}" type="presParOf" srcId="{A0E42058-DA71-B547-8070-703EFE99FEEC}" destId="{796F9B91-219B-6A4D-A2AE-06CA9022E70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911B57-F9D1-6144-8E77-F7C4240B260C}"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4B13BAE-BCBD-7446-89ED-59F39AE3BEAD}">
      <dgm:prSet phldrT="[Text]"/>
      <dgm:spPr/>
      <dgm:t>
        <a:bodyPr/>
        <a:lstStyle/>
        <a:p>
          <a:r>
            <a:rPr lang="en-US" dirty="0"/>
            <a:t>Study Science</a:t>
          </a:r>
        </a:p>
      </dgm:t>
    </dgm:pt>
    <dgm:pt modelId="{AF4E3576-BCC4-3646-BCAB-5C005451A83E}" type="parTrans" cxnId="{F36BBA09-AB94-CF43-919F-A8928B3F1D88}">
      <dgm:prSet/>
      <dgm:spPr/>
      <dgm:t>
        <a:bodyPr/>
        <a:lstStyle/>
        <a:p>
          <a:endParaRPr lang="en-US"/>
        </a:p>
      </dgm:t>
    </dgm:pt>
    <dgm:pt modelId="{CF8FF05E-9174-3B4F-9373-28237CD7D5E6}" type="sibTrans" cxnId="{F36BBA09-AB94-CF43-919F-A8928B3F1D88}">
      <dgm:prSet/>
      <dgm:spPr>
        <a:gradFill flip="none" rotWithShape="1">
          <a:gsLst>
            <a:gs pos="0">
              <a:srgbClr val="FFFF00"/>
            </a:gs>
            <a:gs pos="100000">
              <a:srgbClr val="FFFFFF"/>
            </a:gs>
          </a:gsLst>
          <a:lin ang="0" scaled="1"/>
          <a:tileRect/>
        </a:gradFill>
      </dgm:spPr>
      <dgm:t>
        <a:bodyPr/>
        <a:lstStyle/>
        <a:p>
          <a:endParaRPr lang="en-US"/>
        </a:p>
      </dgm:t>
    </dgm:pt>
    <dgm:pt modelId="{50821B08-3674-0B4B-8356-7630EFAF6D32}">
      <dgm:prSet phldrT="[Text]"/>
      <dgm:spPr/>
      <dgm:t>
        <a:bodyPr/>
        <a:lstStyle/>
        <a:p>
          <a:r>
            <a:rPr lang="en-US" dirty="0"/>
            <a:t>Assess similar projects, possible companies</a:t>
          </a:r>
        </a:p>
      </dgm:t>
    </dgm:pt>
    <dgm:pt modelId="{05AC03D7-841D-CA4C-8C1A-875AFC0E9C50}" type="parTrans" cxnId="{B53F5A96-99F0-064B-A1E8-D7A387676773}">
      <dgm:prSet/>
      <dgm:spPr/>
      <dgm:t>
        <a:bodyPr/>
        <a:lstStyle/>
        <a:p>
          <a:endParaRPr lang="en-US"/>
        </a:p>
      </dgm:t>
    </dgm:pt>
    <dgm:pt modelId="{8DADCA98-66A9-4F47-B7DD-4CE53BAF1049}" type="sibTrans" cxnId="{B53F5A96-99F0-064B-A1E8-D7A387676773}">
      <dgm:prSet/>
      <dgm:spPr>
        <a:gradFill flip="none" rotWithShape="1">
          <a:gsLst>
            <a:gs pos="0">
              <a:srgbClr val="FFFF00"/>
            </a:gs>
            <a:gs pos="100000">
              <a:srgbClr val="FFFFFF"/>
            </a:gs>
          </a:gsLst>
          <a:lin ang="0" scaled="1"/>
          <a:tileRect/>
        </a:gradFill>
      </dgm:spPr>
      <dgm:t>
        <a:bodyPr/>
        <a:lstStyle/>
        <a:p>
          <a:endParaRPr lang="en-US"/>
        </a:p>
      </dgm:t>
    </dgm:pt>
    <dgm:pt modelId="{9006BB11-BDB8-3A42-88F7-6D17BC56E7E5}">
      <dgm:prSet phldrT="[Text]"/>
      <dgm:spPr/>
      <dgm:t>
        <a:bodyPr/>
        <a:lstStyle/>
        <a:p>
          <a:r>
            <a:rPr lang="en-US" dirty="0"/>
            <a:t>Contact , contact , contact,  people &amp; players</a:t>
          </a:r>
        </a:p>
      </dgm:t>
    </dgm:pt>
    <dgm:pt modelId="{4B3B6822-33DE-C64B-94E0-FA0D98467CC3}" type="parTrans" cxnId="{2FE4AD4C-FBC4-B944-93F8-C93CD6C384DF}">
      <dgm:prSet/>
      <dgm:spPr/>
      <dgm:t>
        <a:bodyPr/>
        <a:lstStyle/>
        <a:p>
          <a:endParaRPr lang="en-US"/>
        </a:p>
      </dgm:t>
    </dgm:pt>
    <dgm:pt modelId="{148E16EA-B945-3F46-A0A2-4C32B474822A}" type="sibTrans" cxnId="{2FE4AD4C-FBC4-B944-93F8-C93CD6C384DF}">
      <dgm:prSet/>
      <dgm:spPr>
        <a:gradFill flip="none" rotWithShape="1">
          <a:gsLst>
            <a:gs pos="0">
              <a:srgbClr val="FFFF00"/>
            </a:gs>
            <a:gs pos="100000">
              <a:srgbClr val="FFFFFF"/>
            </a:gs>
          </a:gsLst>
          <a:lin ang="0" scaled="1"/>
          <a:tileRect/>
        </a:gradFill>
      </dgm:spPr>
      <dgm:t>
        <a:bodyPr/>
        <a:lstStyle/>
        <a:p>
          <a:endParaRPr lang="en-US"/>
        </a:p>
      </dgm:t>
    </dgm:pt>
    <dgm:pt modelId="{24C8170D-1625-2D46-A37D-4E778015C0C4}">
      <dgm:prSet phldrT="[Text]"/>
      <dgm:spPr/>
      <dgm:t>
        <a:bodyPr/>
        <a:lstStyle/>
        <a:p>
          <a:r>
            <a:rPr lang="en-US" dirty="0"/>
            <a:t>What is your conclusion?</a:t>
          </a:r>
        </a:p>
      </dgm:t>
    </dgm:pt>
    <dgm:pt modelId="{A32A2A5C-EFB4-2D40-A57B-DE402B725920}" type="parTrans" cxnId="{FEBDC947-0A70-4143-BB9B-EB88DD23705E}">
      <dgm:prSet/>
      <dgm:spPr/>
      <dgm:t>
        <a:bodyPr/>
        <a:lstStyle/>
        <a:p>
          <a:endParaRPr lang="en-US"/>
        </a:p>
      </dgm:t>
    </dgm:pt>
    <dgm:pt modelId="{E433C189-90AF-A94A-BB1C-05FBEBF2FE1E}" type="sibTrans" cxnId="{FEBDC947-0A70-4143-BB9B-EB88DD23705E}">
      <dgm:prSet/>
      <dgm:spPr>
        <a:gradFill flip="none" rotWithShape="1">
          <a:gsLst>
            <a:gs pos="0">
              <a:srgbClr val="FF6600"/>
            </a:gs>
            <a:gs pos="100000">
              <a:srgbClr val="FFFFFF"/>
            </a:gs>
          </a:gsLst>
          <a:lin ang="0" scaled="1"/>
          <a:tileRect/>
        </a:gradFill>
      </dgm:spPr>
      <dgm:t>
        <a:bodyPr/>
        <a:lstStyle/>
        <a:p>
          <a:endParaRPr lang="en-US"/>
        </a:p>
      </dgm:t>
    </dgm:pt>
    <dgm:pt modelId="{1321DEB7-64FB-9B45-8468-0B1F1E65D631}">
      <dgm:prSet phldrT="[Text]"/>
      <dgm:spPr/>
      <dgm:t>
        <a:bodyPr/>
        <a:lstStyle/>
        <a:p>
          <a:r>
            <a:rPr lang="en-US" dirty="0"/>
            <a:t>K2B project</a:t>
          </a:r>
        </a:p>
      </dgm:t>
    </dgm:pt>
    <dgm:pt modelId="{F4452149-2C58-0748-A3C6-88A01E18FB5A}" type="parTrans" cxnId="{BE652C6A-EEC0-1647-9820-D60D9411AC88}">
      <dgm:prSet/>
      <dgm:spPr/>
      <dgm:t>
        <a:bodyPr/>
        <a:lstStyle/>
        <a:p>
          <a:endParaRPr lang="en-US"/>
        </a:p>
      </dgm:t>
    </dgm:pt>
    <dgm:pt modelId="{B9E22BC3-8F25-3C4F-A980-6B1EDCB998E1}" type="sibTrans" cxnId="{BE652C6A-EEC0-1647-9820-D60D9411AC88}">
      <dgm:prSet/>
      <dgm:spPr>
        <a:gradFill flip="none" rotWithShape="1">
          <a:gsLst>
            <a:gs pos="0">
              <a:srgbClr val="FFFF00"/>
            </a:gs>
            <a:gs pos="100000">
              <a:srgbClr val="FFFFFF"/>
            </a:gs>
          </a:gsLst>
          <a:lin ang="0" scaled="1"/>
          <a:tileRect/>
        </a:gradFill>
      </dgm:spPr>
      <dgm:t>
        <a:bodyPr/>
        <a:lstStyle/>
        <a:p>
          <a:endParaRPr lang="en-US"/>
        </a:p>
      </dgm:t>
    </dgm:pt>
    <dgm:pt modelId="{A0E42058-DA71-B547-8070-703EFE99FEEC}" type="pres">
      <dgm:prSet presAssocID="{45911B57-F9D1-6144-8E77-F7C4240B260C}" presName="cycle" presStyleCnt="0">
        <dgm:presLayoutVars>
          <dgm:dir/>
          <dgm:resizeHandles val="exact"/>
        </dgm:presLayoutVars>
      </dgm:prSet>
      <dgm:spPr/>
    </dgm:pt>
    <dgm:pt modelId="{A5830283-B338-E94D-854C-53C615B6CFC6}" type="pres">
      <dgm:prSet presAssocID="{14B13BAE-BCBD-7446-89ED-59F39AE3BEAD}" presName="dummy" presStyleCnt="0"/>
      <dgm:spPr/>
    </dgm:pt>
    <dgm:pt modelId="{912253F8-6EF5-F24B-BC56-338FDD6FAD59}" type="pres">
      <dgm:prSet presAssocID="{14B13BAE-BCBD-7446-89ED-59F39AE3BEAD}" presName="node" presStyleLbl="revTx" presStyleIdx="0" presStyleCnt="5">
        <dgm:presLayoutVars>
          <dgm:bulletEnabled val="1"/>
        </dgm:presLayoutVars>
      </dgm:prSet>
      <dgm:spPr/>
    </dgm:pt>
    <dgm:pt modelId="{E135F89C-29CC-EA47-9B02-AA75CAC6591A}" type="pres">
      <dgm:prSet presAssocID="{CF8FF05E-9174-3B4F-9373-28237CD7D5E6}" presName="sibTrans" presStyleLbl="node1" presStyleIdx="0" presStyleCnt="5"/>
      <dgm:spPr/>
    </dgm:pt>
    <dgm:pt modelId="{DA87A66B-61DA-9F49-9FCD-2CF703DA6917}" type="pres">
      <dgm:prSet presAssocID="{50821B08-3674-0B4B-8356-7630EFAF6D32}" presName="dummy" presStyleCnt="0"/>
      <dgm:spPr/>
    </dgm:pt>
    <dgm:pt modelId="{EF440A66-B879-A940-986A-8270537C5AF0}" type="pres">
      <dgm:prSet presAssocID="{50821B08-3674-0B4B-8356-7630EFAF6D32}" presName="node" presStyleLbl="revTx" presStyleIdx="1" presStyleCnt="5" custScaleX="227806">
        <dgm:presLayoutVars>
          <dgm:bulletEnabled val="1"/>
        </dgm:presLayoutVars>
      </dgm:prSet>
      <dgm:spPr/>
    </dgm:pt>
    <dgm:pt modelId="{8D71F70C-1C6A-0948-A091-AEB661548A8E}" type="pres">
      <dgm:prSet presAssocID="{8DADCA98-66A9-4F47-B7DD-4CE53BAF1049}" presName="sibTrans" presStyleLbl="node1" presStyleIdx="1" presStyleCnt="5"/>
      <dgm:spPr/>
    </dgm:pt>
    <dgm:pt modelId="{988CC49E-B007-AB4B-90DB-D31286C87006}" type="pres">
      <dgm:prSet presAssocID="{9006BB11-BDB8-3A42-88F7-6D17BC56E7E5}" presName="dummy" presStyleCnt="0"/>
      <dgm:spPr/>
    </dgm:pt>
    <dgm:pt modelId="{9A7A3349-4369-C044-89CA-90CB9F67AF58}" type="pres">
      <dgm:prSet presAssocID="{9006BB11-BDB8-3A42-88F7-6D17BC56E7E5}" presName="node" presStyleLbl="revTx" presStyleIdx="2" presStyleCnt="5" custScaleX="99468">
        <dgm:presLayoutVars>
          <dgm:bulletEnabled val="1"/>
        </dgm:presLayoutVars>
      </dgm:prSet>
      <dgm:spPr/>
    </dgm:pt>
    <dgm:pt modelId="{2C86C44C-2BEA-6F4B-98B6-CFE92D063DD5}" type="pres">
      <dgm:prSet presAssocID="{148E16EA-B945-3F46-A0A2-4C32B474822A}" presName="sibTrans" presStyleLbl="node1" presStyleIdx="2" presStyleCnt="5"/>
      <dgm:spPr/>
    </dgm:pt>
    <dgm:pt modelId="{DE7C8E77-36FB-CB4E-8AAA-2DCD4DF5D5BC}" type="pres">
      <dgm:prSet presAssocID="{24C8170D-1625-2D46-A37D-4E778015C0C4}" presName="dummy" presStyleCnt="0"/>
      <dgm:spPr/>
    </dgm:pt>
    <dgm:pt modelId="{326D5FE7-E2A9-1144-9E5F-2EF860E806CF}" type="pres">
      <dgm:prSet presAssocID="{24C8170D-1625-2D46-A37D-4E778015C0C4}" presName="node" presStyleLbl="revTx" presStyleIdx="3" presStyleCnt="5">
        <dgm:presLayoutVars>
          <dgm:bulletEnabled val="1"/>
        </dgm:presLayoutVars>
      </dgm:prSet>
      <dgm:spPr/>
    </dgm:pt>
    <dgm:pt modelId="{50779CDB-5C22-794C-BC13-8FE62F5C61A0}" type="pres">
      <dgm:prSet presAssocID="{E433C189-90AF-A94A-BB1C-05FBEBF2FE1E}" presName="sibTrans" presStyleLbl="node1" presStyleIdx="3" presStyleCnt="5"/>
      <dgm:spPr/>
    </dgm:pt>
    <dgm:pt modelId="{E3448D0F-2203-B44B-9F57-E34D011B0398}" type="pres">
      <dgm:prSet presAssocID="{1321DEB7-64FB-9B45-8468-0B1F1E65D631}" presName="dummy" presStyleCnt="0"/>
      <dgm:spPr/>
    </dgm:pt>
    <dgm:pt modelId="{F1947DC0-D161-5B48-96FC-405CD6A27BCF}" type="pres">
      <dgm:prSet presAssocID="{1321DEB7-64FB-9B45-8468-0B1F1E65D631}" presName="node" presStyleLbl="revTx" presStyleIdx="4" presStyleCnt="5">
        <dgm:presLayoutVars>
          <dgm:bulletEnabled val="1"/>
        </dgm:presLayoutVars>
      </dgm:prSet>
      <dgm:spPr/>
    </dgm:pt>
    <dgm:pt modelId="{796F9B91-219B-6A4D-A2AE-06CA9022E70D}" type="pres">
      <dgm:prSet presAssocID="{B9E22BC3-8F25-3C4F-A980-6B1EDCB998E1}" presName="sibTrans" presStyleLbl="node1" presStyleIdx="4" presStyleCnt="5"/>
      <dgm:spPr/>
    </dgm:pt>
  </dgm:ptLst>
  <dgm:cxnLst>
    <dgm:cxn modelId="{F36BBA09-AB94-CF43-919F-A8928B3F1D88}" srcId="{45911B57-F9D1-6144-8E77-F7C4240B260C}" destId="{14B13BAE-BCBD-7446-89ED-59F39AE3BEAD}" srcOrd="0" destOrd="0" parTransId="{AF4E3576-BCC4-3646-BCAB-5C005451A83E}" sibTransId="{CF8FF05E-9174-3B4F-9373-28237CD7D5E6}"/>
    <dgm:cxn modelId="{270CDF0D-C09B-AF45-AEF7-835DA0C88473}" type="presOf" srcId="{8DADCA98-66A9-4F47-B7DD-4CE53BAF1049}" destId="{8D71F70C-1C6A-0948-A091-AEB661548A8E}" srcOrd="0" destOrd="0" presId="urn:microsoft.com/office/officeart/2005/8/layout/cycle1"/>
    <dgm:cxn modelId="{87592E19-969B-4045-A24D-30ACD9494770}" type="presOf" srcId="{B9E22BC3-8F25-3C4F-A980-6B1EDCB998E1}" destId="{796F9B91-219B-6A4D-A2AE-06CA9022E70D}" srcOrd="0" destOrd="0" presId="urn:microsoft.com/office/officeart/2005/8/layout/cycle1"/>
    <dgm:cxn modelId="{C9D8D832-5381-7646-B5AA-3441B5DF6D02}" type="presOf" srcId="{50821B08-3674-0B4B-8356-7630EFAF6D32}" destId="{EF440A66-B879-A940-986A-8270537C5AF0}" srcOrd="0" destOrd="0" presId="urn:microsoft.com/office/officeart/2005/8/layout/cycle1"/>
    <dgm:cxn modelId="{FEBDC947-0A70-4143-BB9B-EB88DD23705E}" srcId="{45911B57-F9D1-6144-8E77-F7C4240B260C}" destId="{24C8170D-1625-2D46-A37D-4E778015C0C4}" srcOrd="3" destOrd="0" parTransId="{A32A2A5C-EFB4-2D40-A57B-DE402B725920}" sibTransId="{E433C189-90AF-A94A-BB1C-05FBEBF2FE1E}"/>
    <dgm:cxn modelId="{0D876D4A-B3F4-3B46-A9D6-BDB193B0FF76}" type="presOf" srcId="{148E16EA-B945-3F46-A0A2-4C32B474822A}" destId="{2C86C44C-2BEA-6F4B-98B6-CFE92D063DD5}" srcOrd="0" destOrd="0" presId="urn:microsoft.com/office/officeart/2005/8/layout/cycle1"/>
    <dgm:cxn modelId="{2FE4AD4C-FBC4-B944-93F8-C93CD6C384DF}" srcId="{45911B57-F9D1-6144-8E77-F7C4240B260C}" destId="{9006BB11-BDB8-3A42-88F7-6D17BC56E7E5}" srcOrd="2" destOrd="0" parTransId="{4B3B6822-33DE-C64B-94E0-FA0D98467CC3}" sibTransId="{148E16EA-B945-3F46-A0A2-4C32B474822A}"/>
    <dgm:cxn modelId="{11AC4A4F-74FA-3C48-A5B1-7CC4DCAB2A43}" type="presOf" srcId="{9006BB11-BDB8-3A42-88F7-6D17BC56E7E5}" destId="{9A7A3349-4369-C044-89CA-90CB9F67AF58}" srcOrd="0" destOrd="0" presId="urn:microsoft.com/office/officeart/2005/8/layout/cycle1"/>
    <dgm:cxn modelId="{BE652C6A-EEC0-1647-9820-D60D9411AC88}" srcId="{45911B57-F9D1-6144-8E77-F7C4240B260C}" destId="{1321DEB7-64FB-9B45-8468-0B1F1E65D631}" srcOrd="4" destOrd="0" parTransId="{F4452149-2C58-0748-A3C6-88A01E18FB5A}" sibTransId="{B9E22BC3-8F25-3C4F-A980-6B1EDCB998E1}"/>
    <dgm:cxn modelId="{A0A3DE73-ECFB-3B4F-AA82-DDD67A59FE95}" type="presOf" srcId="{CF8FF05E-9174-3B4F-9373-28237CD7D5E6}" destId="{E135F89C-29CC-EA47-9B02-AA75CAC6591A}" srcOrd="0" destOrd="0" presId="urn:microsoft.com/office/officeart/2005/8/layout/cycle1"/>
    <dgm:cxn modelId="{2270447E-7D00-7249-9B80-97232037D065}" type="presOf" srcId="{24C8170D-1625-2D46-A37D-4E778015C0C4}" destId="{326D5FE7-E2A9-1144-9E5F-2EF860E806CF}" srcOrd="0" destOrd="0" presId="urn:microsoft.com/office/officeart/2005/8/layout/cycle1"/>
    <dgm:cxn modelId="{B53F5A96-99F0-064B-A1E8-D7A387676773}" srcId="{45911B57-F9D1-6144-8E77-F7C4240B260C}" destId="{50821B08-3674-0B4B-8356-7630EFAF6D32}" srcOrd="1" destOrd="0" parTransId="{05AC03D7-841D-CA4C-8C1A-875AFC0E9C50}" sibTransId="{8DADCA98-66A9-4F47-B7DD-4CE53BAF1049}"/>
    <dgm:cxn modelId="{C96302A6-F6F7-9045-AAFA-96948B30E341}" type="presOf" srcId="{E433C189-90AF-A94A-BB1C-05FBEBF2FE1E}" destId="{50779CDB-5C22-794C-BC13-8FE62F5C61A0}" srcOrd="0" destOrd="0" presId="urn:microsoft.com/office/officeart/2005/8/layout/cycle1"/>
    <dgm:cxn modelId="{DFF704B9-7A01-5846-890B-C0B577ABF667}" type="presOf" srcId="{45911B57-F9D1-6144-8E77-F7C4240B260C}" destId="{A0E42058-DA71-B547-8070-703EFE99FEEC}" srcOrd="0" destOrd="0" presId="urn:microsoft.com/office/officeart/2005/8/layout/cycle1"/>
    <dgm:cxn modelId="{72F1A4EB-C29E-ED45-9C4C-9D86C29A3DD3}" type="presOf" srcId="{14B13BAE-BCBD-7446-89ED-59F39AE3BEAD}" destId="{912253F8-6EF5-F24B-BC56-338FDD6FAD59}" srcOrd="0" destOrd="0" presId="urn:microsoft.com/office/officeart/2005/8/layout/cycle1"/>
    <dgm:cxn modelId="{60EED5EC-82AF-2D4F-894A-8EE7BE8BC931}" type="presOf" srcId="{1321DEB7-64FB-9B45-8468-0B1F1E65D631}" destId="{F1947DC0-D161-5B48-96FC-405CD6A27BCF}" srcOrd="0" destOrd="0" presId="urn:microsoft.com/office/officeart/2005/8/layout/cycle1"/>
    <dgm:cxn modelId="{955D3919-C2C6-134D-8207-097578FC0687}" type="presParOf" srcId="{A0E42058-DA71-B547-8070-703EFE99FEEC}" destId="{A5830283-B338-E94D-854C-53C615B6CFC6}" srcOrd="0" destOrd="0" presId="urn:microsoft.com/office/officeart/2005/8/layout/cycle1"/>
    <dgm:cxn modelId="{0CD18458-B7B2-DD41-B31B-E99C54A2AAEF}" type="presParOf" srcId="{A0E42058-DA71-B547-8070-703EFE99FEEC}" destId="{912253F8-6EF5-F24B-BC56-338FDD6FAD59}" srcOrd="1" destOrd="0" presId="urn:microsoft.com/office/officeart/2005/8/layout/cycle1"/>
    <dgm:cxn modelId="{573F9267-F5B6-214E-8253-CA99CF780EAA}" type="presParOf" srcId="{A0E42058-DA71-B547-8070-703EFE99FEEC}" destId="{E135F89C-29CC-EA47-9B02-AA75CAC6591A}" srcOrd="2" destOrd="0" presId="urn:microsoft.com/office/officeart/2005/8/layout/cycle1"/>
    <dgm:cxn modelId="{5F941A5A-F015-3348-9DCE-EA725E24CBBA}" type="presParOf" srcId="{A0E42058-DA71-B547-8070-703EFE99FEEC}" destId="{DA87A66B-61DA-9F49-9FCD-2CF703DA6917}" srcOrd="3" destOrd="0" presId="urn:microsoft.com/office/officeart/2005/8/layout/cycle1"/>
    <dgm:cxn modelId="{9445D156-B610-754B-8E65-D6D95A742C34}" type="presParOf" srcId="{A0E42058-DA71-B547-8070-703EFE99FEEC}" destId="{EF440A66-B879-A940-986A-8270537C5AF0}" srcOrd="4" destOrd="0" presId="urn:microsoft.com/office/officeart/2005/8/layout/cycle1"/>
    <dgm:cxn modelId="{E2820898-F6D5-9243-AA6A-AF7CEF558D13}" type="presParOf" srcId="{A0E42058-DA71-B547-8070-703EFE99FEEC}" destId="{8D71F70C-1C6A-0948-A091-AEB661548A8E}" srcOrd="5" destOrd="0" presId="urn:microsoft.com/office/officeart/2005/8/layout/cycle1"/>
    <dgm:cxn modelId="{0FBF1579-31FE-9A47-A90A-97E630CFAD5B}" type="presParOf" srcId="{A0E42058-DA71-B547-8070-703EFE99FEEC}" destId="{988CC49E-B007-AB4B-90DB-D31286C87006}" srcOrd="6" destOrd="0" presId="urn:microsoft.com/office/officeart/2005/8/layout/cycle1"/>
    <dgm:cxn modelId="{E81307C2-A85D-394F-86AB-E135EA86D0F8}" type="presParOf" srcId="{A0E42058-DA71-B547-8070-703EFE99FEEC}" destId="{9A7A3349-4369-C044-89CA-90CB9F67AF58}" srcOrd="7" destOrd="0" presId="urn:microsoft.com/office/officeart/2005/8/layout/cycle1"/>
    <dgm:cxn modelId="{AB98EC56-2B7D-2C4D-BC44-91784BF1A4FC}" type="presParOf" srcId="{A0E42058-DA71-B547-8070-703EFE99FEEC}" destId="{2C86C44C-2BEA-6F4B-98B6-CFE92D063DD5}" srcOrd="8" destOrd="0" presId="urn:microsoft.com/office/officeart/2005/8/layout/cycle1"/>
    <dgm:cxn modelId="{7D58AA98-500F-4E4B-A3BE-20C646458F89}" type="presParOf" srcId="{A0E42058-DA71-B547-8070-703EFE99FEEC}" destId="{DE7C8E77-36FB-CB4E-8AAA-2DCD4DF5D5BC}" srcOrd="9" destOrd="0" presId="urn:microsoft.com/office/officeart/2005/8/layout/cycle1"/>
    <dgm:cxn modelId="{E5B93C10-3CB9-8B4F-9FB9-728A2641AFD3}" type="presParOf" srcId="{A0E42058-DA71-B547-8070-703EFE99FEEC}" destId="{326D5FE7-E2A9-1144-9E5F-2EF860E806CF}" srcOrd="10" destOrd="0" presId="urn:microsoft.com/office/officeart/2005/8/layout/cycle1"/>
    <dgm:cxn modelId="{8B66F501-3C69-FB47-81EB-5ABEB20010DC}" type="presParOf" srcId="{A0E42058-DA71-B547-8070-703EFE99FEEC}" destId="{50779CDB-5C22-794C-BC13-8FE62F5C61A0}" srcOrd="11" destOrd="0" presId="urn:microsoft.com/office/officeart/2005/8/layout/cycle1"/>
    <dgm:cxn modelId="{ACE082F1-A7FE-344F-A1E2-6BE257EF2A12}" type="presParOf" srcId="{A0E42058-DA71-B547-8070-703EFE99FEEC}" destId="{E3448D0F-2203-B44B-9F57-E34D011B0398}" srcOrd="12" destOrd="0" presId="urn:microsoft.com/office/officeart/2005/8/layout/cycle1"/>
    <dgm:cxn modelId="{BAE5DEAF-C8BE-CB49-8196-8BB3DEEBB38C}" type="presParOf" srcId="{A0E42058-DA71-B547-8070-703EFE99FEEC}" destId="{F1947DC0-D161-5B48-96FC-405CD6A27BCF}" srcOrd="13" destOrd="0" presId="urn:microsoft.com/office/officeart/2005/8/layout/cycle1"/>
    <dgm:cxn modelId="{E4A11CB7-BC36-4347-B629-2B29044D952A}" type="presParOf" srcId="{A0E42058-DA71-B547-8070-703EFE99FEEC}" destId="{796F9B91-219B-6A4D-A2AE-06CA9022E70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13B767-B34A-7345-96EF-1EE20CC119F7}" type="doc">
      <dgm:prSet loTypeId="urn:microsoft.com/office/officeart/2005/8/layout/hProcess9" loCatId="process" qsTypeId="urn:microsoft.com/office/officeart/2005/8/quickstyle/simple4" qsCatId="simple" csTypeId="urn:microsoft.com/office/officeart/2005/8/colors/accent1_2" csCatId="accent1" phldr="1"/>
      <dgm:spPr/>
    </dgm:pt>
    <dgm:pt modelId="{712AD50D-734A-B246-91C9-57D794DA7DD6}">
      <dgm:prSet phldrT="[Text]"/>
      <dgm:spPr/>
      <dgm:t>
        <a:bodyPr/>
        <a:lstStyle/>
        <a:p>
          <a:r>
            <a:rPr lang="en-US" dirty="0"/>
            <a:t>Junk</a:t>
          </a:r>
        </a:p>
      </dgm:t>
    </dgm:pt>
    <dgm:pt modelId="{476D0631-FA1E-D646-8B63-21F0A4F09E51}" type="parTrans" cxnId="{C107FC65-7448-F440-91D4-825FF1B2CB7B}">
      <dgm:prSet/>
      <dgm:spPr/>
      <dgm:t>
        <a:bodyPr/>
        <a:lstStyle/>
        <a:p>
          <a:endParaRPr lang="en-US"/>
        </a:p>
      </dgm:t>
    </dgm:pt>
    <dgm:pt modelId="{942BC611-D61B-634B-B4D6-21AC2289340E}" type="sibTrans" cxnId="{C107FC65-7448-F440-91D4-825FF1B2CB7B}">
      <dgm:prSet/>
      <dgm:spPr/>
      <dgm:t>
        <a:bodyPr/>
        <a:lstStyle/>
        <a:p>
          <a:endParaRPr lang="en-US"/>
        </a:p>
      </dgm:t>
    </dgm:pt>
    <dgm:pt modelId="{EC0A15FD-486D-0341-AB76-90FE6746553A}">
      <dgm:prSet phldrT="[Text]"/>
      <dgm:spPr/>
      <dgm:t>
        <a:bodyPr/>
        <a:lstStyle/>
        <a:p>
          <a:r>
            <a:rPr lang="en-US" dirty="0"/>
            <a:t>Go back to lab</a:t>
          </a:r>
        </a:p>
      </dgm:t>
    </dgm:pt>
    <dgm:pt modelId="{28A0B2E6-95B8-1349-A5E7-1F8BA02746F6}" type="parTrans" cxnId="{5EA69203-D2B2-4149-AB4C-65A25FEF9C98}">
      <dgm:prSet/>
      <dgm:spPr/>
      <dgm:t>
        <a:bodyPr/>
        <a:lstStyle/>
        <a:p>
          <a:endParaRPr lang="en-US"/>
        </a:p>
      </dgm:t>
    </dgm:pt>
    <dgm:pt modelId="{9EA59AF8-DD3E-574F-A569-1160E8BAB145}" type="sibTrans" cxnId="{5EA69203-D2B2-4149-AB4C-65A25FEF9C98}">
      <dgm:prSet/>
      <dgm:spPr/>
      <dgm:t>
        <a:bodyPr/>
        <a:lstStyle/>
        <a:p>
          <a:endParaRPr lang="en-US"/>
        </a:p>
      </dgm:t>
    </dgm:pt>
    <dgm:pt modelId="{F7C48856-F7B1-EF4E-B763-A8CCB71FC04C}">
      <dgm:prSet/>
      <dgm:spPr/>
      <dgm:t>
        <a:bodyPr/>
        <a:lstStyle/>
        <a:p>
          <a:r>
            <a:rPr lang="en-US" dirty="0"/>
            <a:t>License out</a:t>
          </a:r>
        </a:p>
      </dgm:t>
    </dgm:pt>
    <dgm:pt modelId="{8AEF5D27-E37E-364C-90FF-D80A78A02A70}" type="parTrans" cxnId="{3A013FBE-0850-3A4E-915E-EC23C6C74A00}">
      <dgm:prSet/>
      <dgm:spPr/>
      <dgm:t>
        <a:bodyPr/>
        <a:lstStyle/>
        <a:p>
          <a:endParaRPr lang="en-US"/>
        </a:p>
      </dgm:t>
    </dgm:pt>
    <dgm:pt modelId="{DC988481-0753-5543-99DC-A2683FA4CE18}" type="sibTrans" cxnId="{3A013FBE-0850-3A4E-915E-EC23C6C74A00}">
      <dgm:prSet/>
      <dgm:spPr/>
      <dgm:t>
        <a:bodyPr/>
        <a:lstStyle/>
        <a:p>
          <a:endParaRPr lang="en-US"/>
        </a:p>
      </dgm:t>
    </dgm:pt>
    <dgm:pt modelId="{C513D477-AF97-8B43-8A89-4F19EEA78AD1}">
      <dgm:prSet/>
      <dgm:spPr/>
      <dgm:t>
        <a:bodyPr/>
        <a:lstStyle/>
        <a:p>
          <a:r>
            <a:rPr lang="en-US" dirty="0"/>
            <a:t>Spin-off</a:t>
          </a:r>
        </a:p>
      </dgm:t>
    </dgm:pt>
    <dgm:pt modelId="{CB6E935A-D671-B343-9AF6-B9801FEAA24C}" type="parTrans" cxnId="{EF30988C-5E46-B24A-90C2-50919477B601}">
      <dgm:prSet/>
      <dgm:spPr/>
      <dgm:t>
        <a:bodyPr/>
        <a:lstStyle/>
        <a:p>
          <a:endParaRPr lang="en-US"/>
        </a:p>
      </dgm:t>
    </dgm:pt>
    <dgm:pt modelId="{BBDA836A-1AFA-D84A-9659-9AA67B39F7C4}" type="sibTrans" cxnId="{EF30988C-5E46-B24A-90C2-50919477B601}">
      <dgm:prSet/>
      <dgm:spPr/>
      <dgm:t>
        <a:bodyPr/>
        <a:lstStyle/>
        <a:p>
          <a:endParaRPr lang="en-US"/>
        </a:p>
      </dgm:t>
    </dgm:pt>
    <dgm:pt modelId="{CD6C52A5-8724-534C-AD94-A7B40440352F}" type="pres">
      <dgm:prSet presAssocID="{C413B767-B34A-7345-96EF-1EE20CC119F7}" presName="CompostProcess" presStyleCnt="0">
        <dgm:presLayoutVars>
          <dgm:dir/>
          <dgm:resizeHandles val="exact"/>
        </dgm:presLayoutVars>
      </dgm:prSet>
      <dgm:spPr/>
    </dgm:pt>
    <dgm:pt modelId="{8DA1B3D8-0473-6A4A-A0BD-B35175667DED}" type="pres">
      <dgm:prSet presAssocID="{C413B767-B34A-7345-96EF-1EE20CC119F7}" presName="arrow" presStyleLbl="bgShp" presStyleIdx="0" presStyleCnt="1"/>
      <dgm:spPr/>
    </dgm:pt>
    <dgm:pt modelId="{1BBF4843-36D8-8144-BD4F-CC4CC9B7E33B}" type="pres">
      <dgm:prSet presAssocID="{C413B767-B34A-7345-96EF-1EE20CC119F7}" presName="linearProcess" presStyleCnt="0"/>
      <dgm:spPr/>
    </dgm:pt>
    <dgm:pt modelId="{C47EF34C-3264-6A4D-8A61-44DB9B2648CF}" type="pres">
      <dgm:prSet presAssocID="{712AD50D-734A-B246-91C9-57D794DA7DD6}" presName="textNode" presStyleLbl="node1" presStyleIdx="0" presStyleCnt="4">
        <dgm:presLayoutVars>
          <dgm:bulletEnabled val="1"/>
        </dgm:presLayoutVars>
      </dgm:prSet>
      <dgm:spPr/>
    </dgm:pt>
    <dgm:pt modelId="{83C05287-FBDE-0549-AB82-1F8E49A59D29}" type="pres">
      <dgm:prSet presAssocID="{942BC611-D61B-634B-B4D6-21AC2289340E}" presName="sibTrans" presStyleCnt="0"/>
      <dgm:spPr/>
    </dgm:pt>
    <dgm:pt modelId="{7617CC0F-A79A-BC42-8034-31F7F6A3CF58}" type="pres">
      <dgm:prSet presAssocID="{EC0A15FD-486D-0341-AB76-90FE6746553A}" presName="textNode" presStyleLbl="node1" presStyleIdx="1" presStyleCnt="4">
        <dgm:presLayoutVars>
          <dgm:bulletEnabled val="1"/>
        </dgm:presLayoutVars>
      </dgm:prSet>
      <dgm:spPr/>
    </dgm:pt>
    <dgm:pt modelId="{B2B89386-6A0D-9348-A249-22AE9EEFFC19}" type="pres">
      <dgm:prSet presAssocID="{9EA59AF8-DD3E-574F-A569-1160E8BAB145}" presName="sibTrans" presStyleCnt="0"/>
      <dgm:spPr/>
    </dgm:pt>
    <dgm:pt modelId="{6B68B70A-2066-D14A-A2B8-F0529DD50AF0}" type="pres">
      <dgm:prSet presAssocID="{F7C48856-F7B1-EF4E-B763-A8CCB71FC04C}" presName="textNode" presStyleLbl="node1" presStyleIdx="2" presStyleCnt="4">
        <dgm:presLayoutVars>
          <dgm:bulletEnabled val="1"/>
        </dgm:presLayoutVars>
      </dgm:prSet>
      <dgm:spPr/>
    </dgm:pt>
    <dgm:pt modelId="{C1DB268A-FCDC-7C41-BF44-84B3FA299CEF}" type="pres">
      <dgm:prSet presAssocID="{DC988481-0753-5543-99DC-A2683FA4CE18}" presName="sibTrans" presStyleCnt="0"/>
      <dgm:spPr/>
    </dgm:pt>
    <dgm:pt modelId="{DF6F5E72-FB92-4040-A8F2-1A68EFD67A08}" type="pres">
      <dgm:prSet presAssocID="{C513D477-AF97-8B43-8A89-4F19EEA78AD1}" presName="textNode" presStyleLbl="node1" presStyleIdx="3" presStyleCnt="4">
        <dgm:presLayoutVars>
          <dgm:bulletEnabled val="1"/>
        </dgm:presLayoutVars>
      </dgm:prSet>
      <dgm:spPr/>
    </dgm:pt>
  </dgm:ptLst>
  <dgm:cxnLst>
    <dgm:cxn modelId="{5EA69203-D2B2-4149-AB4C-65A25FEF9C98}" srcId="{C413B767-B34A-7345-96EF-1EE20CC119F7}" destId="{EC0A15FD-486D-0341-AB76-90FE6746553A}" srcOrd="1" destOrd="0" parTransId="{28A0B2E6-95B8-1349-A5E7-1F8BA02746F6}" sibTransId="{9EA59AF8-DD3E-574F-A569-1160E8BAB145}"/>
    <dgm:cxn modelId="{4EC3D81C-4B4E-AC4F-9F04-6575D8E53C45}" type="presOf" srcId="{C413B767-B34A-7345-96EF-1EE20CC119F7}" destId="{CD6C52A5-8724-534C-AD94-A7B40440352F}" srcOrd="0" destOrd="0" presId="urn:microsoft.com/office/officeart/2005/8/layout/hProcess9"/>
    <dgm:cxn modelId="{BE912F50-6B57-CC49-BC68-BE1395C782A1}" type="presOf" srcId="{EC0A15FD-486D-0341-AB76-90FE6746553A}" destId="{7617CC0F-A79A-BC42-8034-31F7F6A3CF58}" srcOrd="0" destOrd="0" presId="urn:microsoft.com/office/officeart/2005/8/layout/hProcess9"/>
    <dgm:cxn modelId="{C107FC65-7448-F440-91D4-825FF1B2CB7B}" srcId="{C413B767-B34A-7345-96EF-1EE20CC119F7}" destId="{712AD50D-734A-B246-91C9-57D794DA7DD6}" srcOrd="0" destOrd="0" parTransId="{476D0631-FA1E-D646-8B63-21F0A4F09E51}" sibTransId="{942BC611-D61B-634B-B4D6-21AC2289340E}"/>
    <dgm:cxn modelId="{EF30988C-5E46-B24A-90C2-50919477B601}" srcId="{C413B767-B34A-7345-96EF-1EE20CC119F7}" destId="{C513D477-AF97-8B43-8A89-4F19EEA78AD1}" srcOrd="3" destOrd="0" parTransId="{CB6E935A-D671-B343-9AF6-B9801FEAA24C}" sibTransId="{BBDA836A-1AFA-D84A-9659-9AA67B39F7C4}"/>
    <dgm:cxn modelId="{46EE3BA5-C72B-AF4D-9BD7-9A1162BE61C7}" type="presOf" srcId="{F7C48856-F7B1-EF4E-B763-A8CCB71FC04C}" destId="{6B68B70A-2066-D14A-A2B8-F0529DD50AF0}" srcOrd="0" destOrd="0" presId="urn:microsoft.com/office/officeart/2005/8/layout/hProcess9"/>
    <dgm:cxn modelId="{C31525BD-9704-DB4F-8297-65CFBC78A331}" type="presOf" srcId="{C513D477-AF97-8B43-8A89-4F19EEA78AD1}" destId="{DF6F5E72-FB92-4040-A8F2-1A68EFD67A08}" srcOrd="0" destOrd="0" presId="urn:microsoft.com/office/officeart/2005/8/layout/hProcess9"/>
    <dgm:cxn modelId="{3A013FBE-0850-3A4E-915E-EC23C6C74A00}" srcId="{C413B767-B34A-7345-96EF-1EE20CC119F7}" destId="{F7C48856-F7B1-EF4E-B763-A8CCB71FC04C}" srcOrd="2" destOrd="0" parTransId="{8AEF5D27-E37E-364C-90FF-D80A78A02A70}" sibTransId="{DC988481-0753-5543-99DC-A2683FA4CE18}"/>
    <dgm:cxn modelId="{ED61FAFA-6F15-DC40-BA6D-6F916C49ECB1}" type="presOf" srcId="{712AD50D-734A-B246-91C9-57D794DA7DD6}" destId="{C47EF34C-3264-6A4D-8A61-44DB9B2648CF}" srcOrd="0" destOrd="0" presId="urn:microsoft.com/office/officeart/2005/8/layout/hProcess9"/>
    <dgm:cxn modelId="{5648F0E7-ED8F-1049-8184-EDEFB9A1EBAC}" type="presParOf" srcId="{CD6C52A5-8724-534C-AD94-A7B40440352F}" destId="{8DA1B3D8-0473-6A4A-A0BD-B35175667DED}" srcOrd="0" destOrd="0" presId="urn:microsoft.com/office/officeart/2005/8/layout/hProcess9"/>
    <dgm:cxn modelId="{0A638595-74EF-A140-845D-DB757D18F439}" type="presParOf" srcId="{CD6C52A5-8724-534C-AD94-A7B40440352F}" destId="{1BBF4843-36D8-8144-BD4F-CC4CC9B7E33B}" srcOrd="1" destOrd="0" presId="urn:microsoft.com/office/officeart/2005/8/layout/hProcess9"/>
    <dgm:cxn modelId="{BCCB4D9D-116D-0C49-A144-22EEFC9BB5C6}" type="presParOf" srcId="{1BBF4843-36D8-8144-BD4F-CC4CC9B7E33B}" destId="{C47EF34C-3264-6A4D-8A61-44DB9B2648CF}" srcOrd="0" destOrd="0" presId="urn:microsoft.com/office/officeart/2005/8/layout/hProcess9"/>
    <dgm:cxn modelId="{10B89FEE-6E0D-BC4C-9452-BEA81484FB2C}" type="presParOf" srcId="{1BBF4843-36D8-8144-BD4F-CC4CC9B7E33B}" destId="{83C05287-FBDE-0549-AB82-1F8E49A59D29}" srcOrd="1" destOrd="0" presId="urn:microsoft.com/office/officeart/2005/8/layout/hProcess9"/>
    <dgm:cxn modelId="{48A052D6-3D63-4D4A-839C-6861F0826862}" type="presParOf" srcId="{1BBF4843-36D8-8144-BD4F-CC4CC9B7E33B}" destId="{7617CC0F-A79A-BC42-8034-31F7F6A3CF58}" srcOrd="2" destOrd="0" presId="urn:microsoft.com/office/officeart/2005/8/layout/hProcess9"/>
    <dgm:cxn modelId="{4F0614AA-ED60-F34E-AD16-FD5390755ED5}" type="presParOf" srcId="{1BBF4843-36D8-8144-BD4F-CC4CC9B7E33B}" destId="{B2B89386-6A0D-9348-A249-22AE9EEFFC19}" srcOrd="3" destOrd="0" presId="urn:microsoft.com/office/officeart/2005/8/layout/hProcess9"/>
    <dgm:cxn modelId="{F12029B0-3C28-504A-AB76-D21A4774902E}" type="presParOf" srcId="{1BBF4843-36D8-8144-BD4F-CC4CC9B7E33B}" destId="{6B68B70A-2066-D14A-A2B8-F0529DD50AF0}" srcOrd="4" destOrd="0" presId="urn:microsoft.com/office/officeart/2005/8/layout/hProcess9"/>
    <dgm:cxn modelId="{662D0E24-E4FB-704D-AFF2-540A8A19B51F}" type="presParOf" srcId="{1BBF4843-36D8-8144-BD4F-CC4CC9B7E33B}" destId="{C1DB268A-FCDC-7C41-BF44-84B3FA299CEF}" srcOrd="5" destOrd="0" presId="urn:microsoft.com/office/officeart/2005/8/layout/hProcess9"/>
    <dgm:cxn modelId="{3F220AFD-48A5-9746-8FD0-44B9BC4E87E5}" type="presParOf" srcId="{1BBF4843-36D8-8144-BD4F-CC4CC9B7E33B}" destId="{DF6F5E72-FB92-4040-A8F2-1A68EFD67A08}"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253F8-6EF5-F24B-BC56-338FDD6FAD59}">
      <dsp:nvSpPr>
        <dsp:cNvPr id="0" name=""/>
        <dsp:cNvSpPr/>
      </dsp:nvSpPr>
      <dsp:spPr>
        <a:xfrm>
          <a:off x="4269843" y="32793"/>
          <a:ext cx="1119410" cy="111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Search</a:t>
          </a:r>
        </a:p>
      </dsp:txBody>
      <dsp:txXfrm>
        <a:off x="4269843" y="32793"/>
        <a:ext cx="1119410" cy="1119410"/>
      </dsp:txXfrm>
    </dsp:sp>
    <dsp:sp modelId="{E135F89C-29CC-EA47-9B02-AA75CAC6591A}">
      <dsp:nvSpPr>
        <dsp:cNvPr id="0" name=""/>
        <dsp:cNvSpPr/>
      </dsp:nvSpPr>
      <dsp:spPr>
        <a:xfrm>
          <a:off x="1633125" y="-7"/>
          <a:ext cx="4201348" cy="4201348"/>
        </a:xfrm>
        <a:prstGeom prst="circularArrow">
          <a:avLst>
            <a:gd name="adj1" fmla="val 5196"/>
            <a:gd name="adj2" fmla="val 335581"/>
            <a:gd name="adj3" fmla="val 21294596"/>
            <a:gd name="adj4" fmla="val 19765053"/>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EF440A66-B879-A940-986A-8270537C5AF0}">
      <dsp:nvSpPr>
        <dsp:cNvPr id="0" name=""/>
        <dsp:cNvSpPr/>
      </dsp:nvSpPr>
      <dsp:spPr>
        <a:xfrm>
          <a:off x="4947052" y="2117030"/>
          <a:ext cx="1119410" cy="111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Assess </a:t>
          </a:r>
        </a:p>
      </dsp:txBody>
      <dsp:txXfrm>
        <a:off x="4947052" y="2117030"/>
        <a:ext cx="1119410" cy="1119410"/>
      </dsp:txXfrm>
    </dsp:sp>
    <dsp:sp modelId="{8D71F70C-1C6A-0948-A091-AEB661548A8E}">
      <dsp:nvSpPr>
        <dsp:cNvPr id="0" name=""/>
        <dsp:cNvSpPr/>
      </dsp:nvSpPr>
      <dsp:spPr>
        <a:xfrm>
          <a:off x="1633125" y="-7"/>
          <a:ext cx="4201348" cy="4201348"/>
        </a:xfrm>
        <a:prstGeom prst="circularArrow">
          <a:avLst>
            <a:gd name="adj1" fmla="val 5196"/>
            <a:gd name="adj2" fmla="val 335581"/>
            <a:gd name="adj3" fmla="val 4016101"/>
            <a:gd name="adj4" fmla="val 2252144"/>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9A7A3349-4369-C044-89CA-90CB9F67AF58}">
      <dsp:nvSpPr>
        <dsp:cNvPr id="0" name=""/>
        <dsp:cNvSpPr/>
      </dsp:nvSpPr>
      <dsp:spPr>
        <a:xfrm>
          <a:off x="3174094" y="3405160"/>
          <a:ext cx="1119410" cy="111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Test</a:t>
          </a:r>
        </a:p>
      </dsp:txBody>
      <dsp:txXfrm>
        <a:off x="3174094" y="3405160"/>
        <a:ext cx="1119410" cy="1119410"/>
      </dsp:txXfrm>
    </dsp:sp>
    <dsp:sp modelId="{2C86C44C-2BEA-6F4B-98B6-CFE92D063DD5}">
      <dsp:nvSpPr>
        <dsp:cNvPr id="0" name=""/>
        <dsp:cNvSpPr/>
      </dsp:nvSpPr>
      <dsp:spPr>
        <a:xfrm>
          <a:off x="1633125" y="-7"/>
          <a:ext cx="4201348" cy="4201348"/>
        </a:xfrm>
        <a:prstGeom prst="circularArrow">
          <a:avLst>
            <a:gd name="adj1" fmla="val 5196"/>
            <a:gd name="adj2" fmla="val 335581"/>
            <a:gd name="adj3" fmla="val 8212275"/>
            <a:gd name="adj4" fmla="val 6448318"/>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326D5FE7-E2A9-1144-9E5F-2EF860E806CF}">
      <dsp:nvSpPr>
        <dsp:cNvPr id="0" name=""/>
        <dsp:cNvSpPr/>
      </dsp:nvSpPr>
      <dsp:spPr>
        <a:xfrm>
          <a:off x="1401136" y="2117030"/>
          <a:ext cx="1119410" cy="111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Propose</a:t>
          </a:r>
        </a:p>
      </dsp:txBody>
      <dsp:txXfrm>
        <a:off x="1401136" y="2117030"/>
        <a:ext cx="1119410" cy="1119410"/>
      </dsp:txXfrm>
    </dsp:sp>
    <dsp:sp modelId="{50779CDB-5C22-794C-BC13-8FE62F5C61A0}">
      <dsp:nvSpPr>
        <dsp:cNvPr id="0" name=""/>
        <dsp:cNvSpPr/>
      </dsp:nvSpPr>
      <dsp:spPr>
        <a:xfrm>
          <a:off x="1633125" y="-7"/>
          <a:ext cx="4201348" cy="4201348"/>
        </a:xfrm>
        <a:prstGeom prst="circularArrow">
          <a:avLst>
            <a:gd name="adj1" fmla="val 5196"/>
            <a:gd name="adj2" fmla="val 335581"/>
            <a:gd name="adj3" fmla="val 12299367"/>
            <a:gd name="adj4" fmla="val 10769824"/>
            <a:gd name="adj5" fmla="val 6062"/>
          </a:avLst>
        </a:prstGeom>
        <a:gradFill flip="none" rotWithShape="1">
          <a:gsLst>
            <a:gs pos="0">
              <a:srgbClr val="FF66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F1947DC0-D161-5B48-96FC-405CD6A27BCF}">
      <dsp:nvSpPr>
        <dsp:cNvPr id="0" name=""/>
        <dsp:cNvSpPr/>
      </dsp:nvSpPr>
      <dsp:spPr>
        <a:xfrm>
          <a:off x="2078346" y="32793"/>
          <a:ext cx="1119410" cy="1119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R&amp;D</a:t>
          </a:r>
        </a:p>
      </dsp:txBody>
      <dsp:txXfrm>
        <a:off x="2078346" y="32793"/>
        <a:ext cx="1119410" cy="1119410"/>
      </dsp:txXfrm>
    </dsp:sp>
    <dsp:sp modelId="{796F9B91-219B-6A4D-A2AE-06CA9022E70D}">
      <dsp:nvSpPr>
        <dsp:cNvPr id="0" name=""/>
        <dsp:cNvSpPr/>
      </dsp:nvSpPr>
      <dsp:spPr>
        <a:xfrm>
          <a:off x="1633125" y="-7"/>
          <a:ext cx="4201348" cy="4201348"/>
        </a:xfrm>
        <a:prstGeom prst="circularArrow">
          <a:avLst>
            <a:gd name="adj1" fmla="val 5196"/>
            <a:gd name="adj2" fmla="val 335581"/>
            <a:gd name="adj3" fmla="val 16867085"/>
            <a:gd name="adj4" fmla="val 15197334"/>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253F8-6EF5-F24B-BC56-338FDD6FAD59}">
      <dsp:nvSpPr>
        <dsp:cNvPr id="0" name=""/>
        <dsp:cNvSpPr/>
      </dsp:nvSpPr>
      <dsp:spPr>
        <a:xfrm>
          <a:off x="4359908" y="39460"/>
          <a:ext cx="1299809" cy="12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Study Science</a:t>
          </a:r>
        </a:p>
      </dsp:txBody>
      <dsp:txXfrm>
        <a:off x="4359908" y="39460"/>
        <a:ext cx="1299809" cy="1299809"/>
      </dsp:txXfrm>
    </dsp:sp>
    <dsp:sp modelId="{E135F89C-29CC-EA47-9B02-AA75CAC6591A}">
      <dsp:nvSpPr>
        <dsp:cNvPr id="0" name=""/>
        <dsp:cNvSpPr/>
      </dsp:nvSpPr>
      <dsp:spPr>
        <a:xfrm>
          <a:off x="1298574" y="1410"/>
          <a:ext cx="4878033" cy="4878033"/>
        </a:xfrm>
        <a:prstGeom prst="circularArrow">
          <a:avLst>
            <a:gd name="adj1" fmla="val 5196"/>
            <a:gd name="adj2" fmla="val 335610"/>
            <a:gd name="adj3" fmla="val 21294475"/>
            <a:gd name="adj4" fmla="val 19765158"/>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EF440A66-B879-A940-986A-8270537C5AF0}">
      <dsp:nvSpPr>
        <dsp:cNvPr id="0" name=""/>
        <dsp:cNvSpPr/>
      </dsp:nvSpPr>
      <dsp:spPr>
        <a:xfrm>
          <a:off x="4315567" y="2459369"/>
          <a:ext cx="2961042" cy="12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Assess similar projects, possible companies</a:t>
          </a:r>
        </a:p>
      </dsp:txBody>
      <dsp:txXfrm>
        <a:off x="4315567" y="2459369"/>
        <a:ext cx="2961042" cy="1299809"/>
      </dsp:txXfrm>
    </dsp:sp>
    <dsp:sp modelId="{8D71F70C-1C6A-0948-A091-AEB661548A8E}">
      <dsp:nvSpPr>
        <dsp:cNvPr id="0" name=""/>
        <dsp:cNvSpPr/>
      </dsp:nvSpPr>
      <dsp:spPr>
        <a:xfrm>
          <a:off x="1298574" y="1410"/>
          <a:ext cx="4878033" cy="4878033"/>
        </a:xfrm>
        <a:prstGeom prst="circularArrow">
          <a:avLst>
            <a:gd name="adj1" fmla="val 5196"/>
            <a:gd name="adj2" fmla="val 335610"/>
            <a:gd name="adj3" fmla="val 4021732"/>
            <a:gd name="adj4" fmla="val 2252259"/>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9A7A3349-4369-C044-89CA-90CB9F67AF58}">
      <dsp:nvSpPr>
        <dsp:cNvPr id="0" name=""/>
        <dsp:cNvSpPr/>
      </dsp:nvSpPr>
      <dsp:spPr>
        <a:xfrm>
          <a:off x="3091144" y="3954955"/>
          <a:ext cx="1292894" cy="12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Contact , contact , contact,  people &amp; players</a:t>
          </a:r>
        </a:p>
      </dsp:txBody>
      <dsp:txXfrm>
        <a:off x="3091144" y="3954955"/>
        <a:ext cx="1292894" cy="1299809"/>
      </dsp:txXfrm>
    </dsp:sp>
    <dsp:sp modelId="{2C86C44C-2BEA-6F4B-98B6-CFE92D063DD5}">
      <dsp:nvSpPr>
        <dsp:cNvPr id="0" name=""/>
        <dsp:cNvSpPr/>
      </dsp:nvSpPr>
      <dsp:spPr>
        <a:xfrm>
          <a:off x="1298574" y="1410"/>
          <a:ext cx="4878033" cy="4878033"/>
        </a:xfrm>
        <a:prstGeom prst="circularArrow">
          <a:avLst>
            <a:gd name="adj1" fmla="val 5196"/>
            <a:gd name="adj2" fmla="val 335610"/>
            <a:gd name="adj3" fmla="val 8212131"/>
            <a:gd name="adj4" fmla="val 6442658"/>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326D5FE7-E2A9-1144-9E5F-2EF860E806CF}">
      <dsp:nvSpPr>
        <dsp:cNvPr id="0" name=""/>
        <dsp:cNvSpPr/>
      </dsp:nvSpPr>
      <dsp:spPr>
        <a:xfrm>
          <a:off x="1029189" y="2459369"/>
          <a:ext cx="1299809" cy="12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What is your conclusion?</a:t>
          </a:r>
        </a:p>
      </dsp:txBody>
      <dsp:txXfrm>
        <a:off x="1029189" y="2459369"/>
        <a:ext cx="1299809" cy="1299809"/>
      </dsp:txXfrm>
    </dsp:sp>
    <dsp:sp modelId="{50779CDB-5C22-794C-BC13-8FE62F5C61A0}">
      <dsp:nvSpPr>
        <dsp:cNvPr id="0" name=""/>
        <dsp:cNvSpPr/>
      </dsp:nvSpPr>
      <dsp:spPr>
        <a:xfrm>
          <a:off x="1298574" y="1410"/>
          <a:ext cx="4878033" cy="4878033"/>
        </a:xfrm>
        <a:prstGeom prst="circularArrow">
          <a:avLst>
            <a:gd name="adj1" fmla="val 5196"/>
            <a:gd name="adj2" fmla="val 335610"/>
            <a:gd name="adj3" fmla="val 12299232"/>
            <a:gd name="adj4" fmla="val 10769915"/>
            <a:gd name="adj5" fmla="val 6062"/>
          </a:avLst>
        </a:prstGeom>
        <a:gradFill flip="none" rotWithShape="1">
          <a:gsLst>
            <a:gs pos="0">
              <a:srgbClr val="FF66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 modelId="{F1947DC0-D161-5B48-96FC-405CD6A27BCF}">
      <dsp:nvSpPr>
        <dsp:cNvPr id="0" name=""/>
        <dsp:cNvSpPr/>
      </dsp:nvSpPr>
      <dsp:spPr>
        <a:xfrm>
          <a:off x="1815465" y="39460"/>
          <a:ext cx="1299809" cy="12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K2B project</a:t>
          </a:r>
        </a:p>
      </dsp:txBody>
      <dsp:txXfrm>
        <a:off x="1815465" y="39460"/>
        <a:ext cx="1299809" cy="1299809"/>
      </dsp:txXfrm>
    </dsp:sp>
    <dsp:sp modelId="{796F9B91-219B-6A4D-A2AE-06CA9022E70D}">
      <dsp:nvSpPr>
        <dsp:cNvPr id="0" name=""/>
        <dsp:cNvSpPr/>
      </dsp:nvSpPr>
      <dsp:spPr>
        <a:xfrm>
          <a:off x="1298574" y="1410"/>
          <a:ext cx="4878033" cy="4878033"/>
        </a:xfrm>
        <a:prstGeom prst="circularArrow">
          <a:avLst>
            <a:gd name="adj1" fmla="val 5196"/>
            <a:gd name="adj2" fmla="val 335610"/>
            <a:gd name="adj3" fmla="val 16866961"/>
            <a:gd name="adj4" fmla="val 15197429"/>
            <a:gd name="adj5" fmla="val 6062"/>
          </a:avLst>
        </a:prstGeom>
        <a:gradFill flip="none" rotWithShape="1">
          <a:gsLst>
            <a:gs pos="0">
              <a:srgbClr val="FFFF00"/>
            </a:gs>
            <a:gs pos="100000">
              <a:srgbClr val="FFFFFF"/>
            </a:gs>
          </a:gsLst>
          <a:lin ang="0" scaled="1"/>
          <a:tileRect/>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1B3D8-0473-6A4A-A0BD-B35175667DED}">
      <dsp:nvSpPr>
        <dsp:cNvPr id="0" name=""/>
        <dsp:cNvSpPr/>
      </dsp:nvSpPr>
      <dsp:spPr>
        <a:xfrm>
          <a:off x="622934" y="0"/>
          <a:ext cx="7059930" cy="4525963"/>
        </a:xfrm>
        <a:prstGeom prst="rightArrow">
          <a:avLst/>
        </a:prstGeom>
        <a:solidFill>
          <a:schemeClr val="accent1">
            <a:tint val="40000"/>
            <a:hueOff val="0"/>
            <a:satOff val="0"/>
            <a:lumOff val="0"/>
            <a:alphaOff val="0"/>
          </a:schemeClr>
        </a:solidFill>
        <a:ln>
          <a:noFill/>
        </a:ln>
        <a:effectLst>
          <a:glow rad="70000">
            <a:schemeClr val="accent1">
              <a:tint val="40000"/>
              <a:hueOff val="0"/>
              <a:satOff val="0"/>
              <a:lumOff val="0"/>
              <a:alphaOff val="0"/>
              <a:tint val="30000"/>
              <a:shade val="95000"/>
              <a:satMod val="300000"/>
              <a:alpha val="50000"/>
            </a:schemeClr>
          </a:glow>
        </a:effectLst>
      </dsp:spPr>
      <dsp:style>
        <a:lnRef idx="0">
          <a:scrgbClr r="0" g="0" b="0"/>
        </a:lnRef>
        <a:fillRef idx="1">
          <a:scrgbClr r="0" g="0" b="0"/>
        </a:fillRef>
        <a:effectRef idx="2">
          <a:scrgbClr r="0" g="0" b="0"/>
        </a:effectRef>
        <a:fontRef idx="minor"/>
      </dsp:style>
    </dsp:sp>
    <dsp:sp modelId="{C47EF34C-3264-6A4D-8A61-44DB9B2648CF}">
      <dsp:nvSpPr>
        <dsp:cNvPr id="0" name=""/>
        <dsp:cNvSpPr/>
      </dsp:nvSpPr>
      <dsp:spPr>
        <a:xfrm>
          <a:off x="4055" y="1357788"/>
          <a:ext cx="1974046" cy="1810385"/>
        </a:xfrm>
        <a:prstGeom prst="roundRect">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Junk</a:t>
          </a:r>
        </a:p>
      </dsp:txBody>
      <dsp:txXfrm>
        <a:off x="92431" y="1446164"/>
        <a:ext cx="1797294" cy="1633633"/>
      </dsp:txXfrm>
    </dsp:sp>
    <dsp:sp modelId="{7617CC0F-A79A-BC42-8034-31F7F6A3CF58}">
      <dsp:nvSpPr>
        <dsp:cNvPr id="0" name=""/>
        <dsp:cNvSpPr/>
      </dsp:nvSpPr>
      <dsp:spPr>
        <a:xfrm>
          <a:off x="2111936" y="1357788"/>
          <a:ext cx="1974046" cy="1810385"/>
        </a:xfrm>
        <a:prstGeom prst="roundRect">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Go back to lab</a:t>
          </a:r>
        </a:p>
      </dsp:txBody>
      <dsp:txXfrm>
        <a:off x="2200312" y="1446164"/>
        <a:ext cx="1797294" cy="1633633"/>
      </dsp:txXfrm>
    </dsp:sp>
    <dsp:sp modelId="{6B68B70A-2066-D14A-A2B8-F0529DD50AF0}">
      <dsp:nvSpPr>
        <dsp:cNvPr id="0" name=""/>
        <dsp:cNvSpPr/>
      </dsp:nvSpPr>
      <dsp:spPr>
        <a:xfrm>
          <a:off x="4219816" y="1357788"/>
          <a:ext cx="1974046" cy="1810385"/>
        </a:xfrm>
        <a:prstGeom prst="roundRect">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License out</a:t>
          </a:r>
        </a:p>
      </dsp:txBody>
      <dsp:txXfrm>
        <a:off x="4308192" y="1446164"/>
        <a:ext cx="1797294" cy="1633633"/>
      </dsp:txXfrm>
    </dsp:sp>
    <dsp:sp modelId="{DF6F5E72-FB92-4040-A8F2-1A68EFD67A08}">
      <dsp:nvSpPr>
        <dsp:cNvPr id="0" name=""/>
        <dsp:cNvSpPr/>
      </dsp:nvSpPr>
      <dsp:spPr>
        <a:xfrm>
          <a:off x="6327697" y="1357788"/>
          <a:ext cx="1974046" cy="1810385"/>
        </a:xfrm>
        <a:prstGeom prst="roundRect">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Spin-off</a:t>
          </a:r>
        </a:p>
      </dsp:txBody>
      <dsp:txXfrm>
        <a:off x="6416073" y="1446164"/>
        <a:ext cx="1797294"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B9964-FF2B-534E-9E44-939E4A5C5718}" type="datetimeFigureOut">
              <a:rPr lang="en-US" smtClean="0"/>
              <a:pPr/>
              <a:t>9/11/18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01443-9EC5-A245-8F7F-1CA5F70DA953}" type="slidenum">
              <a:rPr lang="en-GB" smtClean="0"/>
              <a:pPr/>
              <a:t>‹nº›</a:t>
            </a:fld>
            <a:endParaRPr lang="en-GB"/>
          </a:p>
        </p:txBody>
      </p:sp>
    </p:spTree>
    <p:extLst>
      <p:ext uri="{BB962C8B-B14F-4D97-AF65-F5344CB8AC3E}">
        <p14:creationId xmlns:p14="http://schemas.microsoft.com/office/powerpoint/2010/main" val="278402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atin typeface="Calibri" charset="0"/>
              </a:rPr>
              <a:t>SO YOU ARE TOTALLY ARMED TO FACE THE FEAR!</a:t>
            </a: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6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6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6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6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92B3FAE8-235C-ED49-A999-A58F89B519D9}" type="slidenum">
              <a:rPr lang="en-GB" sz="1200"/>
              <a:pPr eaLnBrk="1" hangingPunct="1"/>
              <a:t>26</a:t>
            </a:fld>
            <a:endParaRPr lang="en-GB"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GB" dirty="0" err="1"/>
              <a:t>Que</a:t>
            </a:r>
            <a:r>
              <a:rPr lang="en-GB" dirty="0"/>
              <a:t> </a:t>
            </a:r>
            <a:r>
              <a:rPr lang="en-GB" dirty="0" err="1"/>
              <a:t>é</a:t>
            </a:r>
            <a:r>
              <a:rPr lang="en-GB" dirty="0"/>
              <a:t> </a:t>
            </a:r>
            <a:r>
              <a:rPr lang="en-GB" dirty="0" err="1"/>
              <a:t>o</a:t>
            </a:r>
            <a:r>
              <a:rPr lang="en-GB" dirty="0"/>
              <a:t> </a:t>
            </a:r>
            <a:r>
              <a:rPr lang="en-GB" dirty="0" err="1"/>
              <a:t>Negócio</a:t>
            </a:r>
            <a:r>
              <a:rPr lang="en-GB" dirty="0"/>
              <a:t> </a:t>
            </a:r>
            <a:r>
              <a:rPr lang="en-GB" dirty="0" err="1"/>
              <a:t>para</a:t>
            </a:r>
            <a:r>
              <a:rPr lang="en-GB" dirty="0"/>
              <a:t> </a:t>
            </a:r>
            <a:r>
              <a:rPr lang="en-GB" dirty="0" err="1"/>
              <a:t>voçês</a:t>
            </a:r>
            <a:r>
              <a:rPr lang="en-GB" dirty="0"/>
              <a:t>?</a:t>
            </a:r>
          </a:p>
          <a:p>
            <a:pPr>
              <a:buFontTx/>
              <a:buChar char="•"/>
            </a:pP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pPr/>
              <a:t>33</a:t>
            </a:fld>
            <a:endParaRPr lang="en-GB"/>
          </a:p>
        </p:txBody>
      </p:sp>
    </p:spTree>
    <p:extLst>
      <p:ext uri="{BB962C8B-B14F-4D97-AF65-F5344CB8AC3E}">
        <p14:creationId xmlns:p14="http://schemas.microsoft.com/office/powerpoint/2010/main" val="14393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 </a:t>
            </a:r>
            <a:r>
              <a:rPr lang="en-US" b="1" dirty="0"/>
              <a:t>financial comfort</a:t>
            </a:r>
            <a:r>
              <a:rPr lang="en-US" dirty="0"/>
              <a:t>: we had to work hard, so we could justify our pay checks. However, our performance had an effect only on a mid to long term basis, but rarely on a short term basis. The risk was limited, and easily managed. </a:t>
            </a:r>
          </a:p>
          <a:p>
            <a:r>
              <a:rPr lang="en-US" dirty="0"/>
              <a:t>The </a:t>
            </a:r>
            <a:r>
              <a:rPr lang="en-US" b="1" dirty="0"/>
              <a:t>process comfort</a:t>
            </a:r>
            <a:r>
              <a:rPr lang="en-US" dirty="0"/>
              <a:t>: we were part of a group, an entity, and whether we were a driver or a follower, we did not have to worry night and day about the “what to do?” or the “why do this rather than that?” because it was being expressed and managed collectively. </a:t>
            </a:r>
          </a:p>
          <a:p>
            <a:r>
              <a:rPr lang="en-US" dirty="0"/>
              <a:t>The </a:t>
            </a:r>
            <a:r>
              <a:rPr lang="en-US" b="1" dirty="0"/>
              <a:t>time management comfort</a:t>
            </a:r>
            <a:r>
              <a:rPr lang="en-US" dirty="0"/>
              <a:t>: this might be the biggest challenge, because you never see the truly positive aspects of office hours until you loose them.</a:t>
            </a:r>
          </a:p>
          <a:p>
            <a:endParaRPr lang="en-US" dirty="0"/>
          </a:p>
          <a:p>
            <a:r>
              <a:rPr lang="en-US" dirty="0"/>
              <a:t>The combination of the three brought a whole new dimension to our professional lives, and clearly challenged our pre-conceived convictions.</a:t>
            </a: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35</a:t>
            </a:fld>
            <a:endParaRPr lang="en-GB">
              <a:solidFill>
                <a:prstClr val="black"/>
              </a:solidFill>
              <a:latin typeface="Calibri"/>
            </a:endParaRPr>
          </a:p>
        </p:txBody>
      </p:sp>
    </p:spTree>
    <p:extLst>
      <p:ext uri="{BB962C8B-B14F-4D97-AF65-F5344CB8AC3E}">
        <p14:creationId xmlns:p14="http://schemas.microsoft.com/office/powerpoint/2010/main" val="319710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largely held view of the term is that an Entrepreneur is the person who brings about a change and possesses characteristics to implement ideas to benefit the society as a whole. Only a few people are talented enough to manage this change. Apart from this definition, a simple explanation of the term ?Entrepreneurship? is that it is the person who wants to work for himself. </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39</a:t>
            </a:fld>
            <a:endParaRPr lang="en-GB">
              <a:solidFill>
                <a:prstClr val="black"/>
              </a:solidFill>
              <a:latin typeface="Calibri"/>
            </a:endParaRPr>
          </a:p>
        </p:txBody>
      </p:sp>
    </p:spTree>
    <p:extLst>
      <p:ext uri="{BB962C8B-B14F-4D97-AF65-F5344CB8AC3E}">
        <p14:creationId xmlns:p14="http://schemas.microsoft.com/office/powerpoint/2010/main" val="52376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 Empreendedorismo </a:t>
            </a:r>
            <a:r>
              <a:rPr lang="en-GB" dirty="0" err="1"/>
              <a:t>pode</a:t>
            </a:r>
            <a:r>
              <a:rPr lang="en-GB" baseline="0" dirty="0"/>
              <a:t> ser intra </a:t>
            </a:r>
            <a:r>
              <a:rPr lang="en-GB" baseline="0" dirty="0" err="1"/>
              <a:t>ou</a:t>
            </a:r>
            <a:r>
              <a:rPr lang="en-GB" baseline="0" dirty="0"/>
              <a:t> inter</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43</a:t>
            </a:fld>
            <a:endParaRPr lang="en-GB">
              <a:solidFill>
                <a:prstClr val="black"/>
              </a:solidFill>
              <a:latin typeface="Calibri"/>
            </a:endParaRPr>
          </a:p>
        </p:txBody>
      </p:sp>
    </p:spTree>
    <p:extLst>
      <p:ext uri="{BB962C8B-B14F-4D97-AF65-F5344CB8AC3E}">
        <p14:creationId xmlns:p14="http://schemas.microsoft.com/office/powerpoint/2010/main" val="160635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they and how</a:t>
            </a:r>
            <a:r>
              <a:rPr lang="en-US" baseline="0" dirty="0"/>
              <a:t> do they differ?</a:t>
            </a:r>
          </a:p>
          <a:p>
            <a:r>
              <a:rPr lang="en-US" baseline="0" dirty="0"/>
              <a:t>Can you name examples?</a:t>
            </a:r>
          </a:p>
          <a:p>
            <a:endParaRPr lang="en-US" baseline="0" dirty="0"/>
          </a:p>
          <a:p>
            <a:r>
              <a:rPr lang="en-US" baseline="0" dirty="0"/>
              <a:t>INTRAPRENEURSHIP – VINHO D’AGUA Casa </a:t>
            </a:r>
            <a:r>
              <a:rPr lang="en-US" baseline="0" dirty="0" err="1"/>
              <a:t>Ervideira</a:t>
            </a:r>
            <a:endParaRPr lang="en-US" baseline="0" dirty="0"/>
          </a:p>
          <a:p>
            <a:endParaRPr lang="en-US" baseline="0" dirty="0"/>
          </a:p>
          <a:p>
            <a:r>
              <a:rPr lang="en-US" baseline="0" dirty="0"/>
              <a:t>ECONOMIC – UNIPLACES</a:t>
            </a:r>
          </a:p>
          <a:p>
            <a:endParaRPr lang="en-US" baseline="0" dirty="0"/>
          </a:p>
          <a:p>
            <a:r>
              <a:rPr lang="en-US" baseline="0" dirty="0"/>
              <a:t>SOCIAL -  Ocean Sole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45</a:t>
            </a:fld>
            <a:endParaRPr lang="en-GB"/>
          </a:p>
        </p:txBody>
      </p:sp>
    </p:spTree>
    <p:extLst>
      <p:ext uri="{BB962C8B-B14F-4D97-AF65-F5344CB8AC3E}">
        <p14:creationId xmlns:p14="http://schemas.microsoft.com/office/powerpoint/2010/main" val="422103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Qual</a:t>
            </a:r>
            <a:r>
              <a:rPr lang="en-GB" dirty="0"/>
              <a:t> a </a:t>
            </a:r>
            <a:r>
              <a:rPr lang="en-GB" dirty="0" err="1"/>
              <a:t>Vossa</a:t>
            </a:r>
            <a:r>
              <a:rPr lang="en-GB" dirty="0"/>
              <a:t> </a:t>
            </a:r>
            <a:r>
              <a:rPr lang="en-GB" dirty="0" err="1"/>
              <a:t>precepção</a:t>
            </a:r>
            <a:r>
              <a:rPr lang="en-GB" dirty="0"/>
              <a:t> </a:t>
            </a:r>
            <a:r>
              <a:rPr lang="en-GB" dirty="0" err="1"/>
              <a:t>da</a:t>
            </a:r>
            <a:r>
              <a:rPr lang="en-GB" dirty="0"/>
              <a:t> </a:t>
            </a:r>
            <a:r>
              <a:rPr lang="en-GB" dirty="0" err="1"/>
              <a:t>ciência</a:t>
            </a:r>
            <a:r>
              <a:rPr lang="en-GB" dirty="0"/>
              <a:t> </a:t>
            </a:r>
            <a:r>
              <a:rPr lang="en-GB" dirty="0" err="1"/>
              <a:t>que</a:t>
            </a:r>
            <a:r>
              <a:rPr lang="en-GB" dirty="0"/>
              <a:t> </a:t>
            </a:r>
            <a:r>
              <a:rPr lang="en-GB" dirty="0" err="1"/>
              <a:t>fazem</a:t>
            </a:r>
            <a:r>
              <a:rPr lang="en-GB" dirty="0"/>
              <a:t>?</a:t>
            </a:r>
          </a:p>
          <a:p>
            <a:r>
              <a:rPr lang="en-GB" dirty="0" err="1"/>
              <a:t>Qual</a:t>
            </a:r>
            <a:r>
              <a:rPr lang="en-GB" dirty="0"/>
              <a:t> a</a:t>
            </a:r>
            <a:r>
              <a:rPr lang="en-GB" baseline="0" dirty="0"/>
              <a:t> </a:t>
            </a:r>
            <a:r>
              <a:rPr lang="en-GB" baseline="0" dirty="0" err="1"/>
              <a:t>percepção</a:t>
            </a:r>
            <a:r>
              <a:rPr lang="en-GB" baseline="0" dirty="0"/>
              <a:t> </a:t>
            </a:r>
            <a:r>
              <a:rPr lang="en-GB" baseline="0" dirty="0" err="1"/>
              <a:t>que</a:t>
            </a:r>
            <a:r>
              <a:rPr lang="en-GB" baseline="0" dirty="0"/>
              <a:t> </a:t>
            </a:r>
            <a:r>
              <a:rPr lang="en-GB" baseline="0" dirty="0" err="1"/>
              <a:t>têm</a:t>
            </a:r>
            <a:r>
              <a:rPr lang="en-GB" baseline="0" dirty="0"/>
              <a:t> </a:t>
            </a:r>
            <a:r>
              <a:rPr lang="en-GB" baseline="0" dirty="0" err="1"/>
              <a:t>da</a:t>
            </a:r>
            <a:r>
              <a:rPr lang="en-GB" baseline="0" dirty="0"/>
              <a:t> </a:t>
            </a:r>
            <a:r>
              <a:rPr lang="en-GB" baseline="0" dirty="0" err="1"/>
              <a:t>percepção</a:t>
            </a:r>
            <a:r>
              <a:rPr lang="en-GB" baseline="0" dirty="0"/>
              <a:t> dos </a:t>
            </a:r>
            <a:r>
              <a:rPr lang="en-GB" baseline="0" dirty="0" err="1"/>
              <a:t>outros</a:t>
            </a:r>
            <a:r>
              <a:rPr lang="en-GB" baseline="0" dirty="0"/>
              <a:t> </a:t>
            </a:r>
            <a:r>
              <a:rPr lang="en-GB" baseline="0" dirty="0" err="1"/>
              <a:t>e</a:t>
            </a:r>
            <a:r>
              <a:rPr lang="en-GB" baseline="0" dirty="0"/>
              <a:t> do </a:t>
            </a:r>
            <a:r>
              <a:rPr lang="en-GB" baseline="0" dirty="0" err="1"/>
              <a:t>público</a:t>
            </a:r>
            <a:r>
              <a:rPr lang="en-GB" baseline="0" dirty="0"/>
              <a:t> </a:t>
            </a:r>
            <a:r>
              <a:rPr lang="en-GB" baseline="0" dirty="0" err="1"/>
              <a:t>generalista</a:t>
            </a:r>
            <a:r>
              <a:rPr lang="en-GB" baseline="0" dirty="0"/>
              <a: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56</a:t>
            </a:fld>
            <a:endParaRPr lang="en-GB">
              <a:solidFill>
                <a:prstClr val="black"/>
              </a:solidFill>
              <a:latin typeface="Calibri"/>
            </a:endParaRPr>
          </a:p>
        </p:txBody>
      </p:sp>
    </p:spTree>
    <p:extLst>
      <p:ext uri="{BB962C8B-B14F-4D97-AF65-F5344CB8AC3E}">
        <p14:creationId xmlns:p14="http://schemas.microsoft.com/office/powerpoint/2010/main" val="371377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58</a:t>
            </a:fld>
            <a:endParaRPr lang="en-GB">
              <a:solidFill>
                <a:prstClr val="black"/>
              </a:solidFill>
              <a:latin typeface="Calibri"/>
            </a:endParaRPr>
          </a:p>
        </p:txBody>
      </p:sp>
    </p:spTree>
    <p:extLst>
      <p:ext uri="{BB962C8B-B14F-4D97-AF65-F5344CB8AC3E}">
        <p14:creationId xmlns:p14="http://schemas.microsoft.com/office/powerpoint/2010/main" val="382885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Performing opportunity recognition, fostering entrepreneurs,</a:t>
            </a:r>
            <a:r>
              <a:rPr lang="en-GB" baseline="0" dirty="0"/>
              <a:t> structuring deals, HARVESTING OUTCOMES!</a:t>
            </a:r>
            <a:br>
              <a:rPr lang="en-GB" baseline="0" dirty="0"/>
            </a:br>
            <a:r>
              <a:rPr lang="en-GB" b="1" baseline="0" dirty="0" err="1"/>
              <a:t>Ferramentas</a:t>
            </a:r>
            <a:r>
              <a:rPr lang="en-GB" b="1" baseline="0" dirty="0"/>
              <a:t>:</a:t>
            </a:r>
          </a:p>
          <a:p>
            <a:r>
              <a:rPr lang="en-GB" b="1" baseline="0" dirty="0"/>
              <a:t>TTO education</a:t>
            </a:r>
          </a:p>
          <a:p>
            <a:r>
              <a:rPr lang="en-GB" b="1" baseline="0" dirty="0"/>
              <a:t>Awareness of opportunity constant search</a:t>
            </a:r>
          </a:p>
          <a:p>
            <a:r>
              <a:rPr lang="en-GB" b="1" baseline="0" dirty="0"/>
              <a:t>Dedicated office</a:t>
            </a:r>
          </a:p>
          <a:p>
            <a:r>
              <a:rPr lang="en-GB" b="1" baseline="0" dirty="0"/>
              <a:t>Competitions</a:t>
            </a:r>
          </a:p>
          <a:p>
            <a:r>
              <a:rPr lang="en-GB" b="1" baseline="0" dirty="0"/>
              <a:t>Learn by doing (use the student force to spread the work)</a:t>
            </a:r>
          </a:p>
          <a:p>
            <a:r>
              <a:rPr lang="en-GB" b="1" baseline="0" dirty="0"/>
              <a:t>Go to meetings with potential customers/buyers/VCs</a:t>
            </a:r>
          </a:p>
          <a:p>
            <a:r>
              <a:rPr lang="en-GB" b="1" baseline="0" dirty="0"/>
              <a:t>Incentives to </a:t>
            </a:r>
            <a:r>
              <a:rPr lang="en-GB" b="1" baseline="0" dirty="0" err="1"/>
              <a:t>Pis</a:t>
            </a:r>
            <a:r>
              <a:rPr lang="en-GB" b="1" baseline="0" dirty="0"/>
              <a:t> – spin-out companies</a:t>
            </a:r>
          </a:p>
          <a:p>
            <a:r>
              <a:rPr lang="en-GB" baseline="0" dirty="0"/>
              <a: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59</a:t>
            </a:fld>
            <a:endParaRPr lang="en-GB">
              <a:solidFill>
                <a:prstClr val="black"/>
              </a:solidFill>
              <a:latin typeface="Calibri"/>
            </a:endParaRPr>
          </a:p>
        </p:txBody>
      </p:sp>
    </p:spTree>
    <p:extLst>
      <p:ext uri="{BB962C8B-B14F-4D97-AF65-F5344CB8AC3E}">
        <p14:creationId xmlns:p14="http://schemas.microsoft.com/office/powerpoint/2010/main" val="127848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pPr/>
              <a:t>9/11/18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9/11/18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74201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9/11/18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1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062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195349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80493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t-PT"/>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406743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92109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20998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19317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85931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2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t-PT"/>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027590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a:prstGeom prst="rect">
            <a:avLst/>
          </a:prstGeom>
        </p:spPr>
        <p:txBody>
          <a:bodyPr lIns="91178" tIns="45595" rIns="91178" bIns="45595"/>
          <a:lstStyle/>
          <a:p>
            <a:r>
              <a:rPr lang="pt-PT"/>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lIns="91178" tIns="45595" rIns="91178" bIns="45595"/>
          <a:lstStyle>
            <a:lvl1pPr marL="0" indent="0" algn="ctr">
              <a:buNone/>
              <a:defRPr>
                <a:solidFill>
                  <a:schemeClr val="tx1">
                    <a:tint val="75000"/>
                  </a:schemeClr>
                </a:solidFill>
              </a:defRPr>
            </a:lvl1pPr>
            <a:lvl2pPr marL="455900" indent="0" algn="ctr">
              <a:buNone/>
              <a:defRPr>
                <a:solidFill>
                  <a:schemeClr val="tx1">
                    <a:tint val="75000"/>
                  </a:schemeClr>
                </a:solidFill>
              </a:defRPr>
            </a:lvl2pPr>
            <a:lvl3pPr marL="911800" indent="0" algn="ctr">
              <a:buNone/>
              <a:defRPr>
                <a:solidFill>
                  <a:schemeClr val="tx1">
                    <a:tint val="75000"/>
                  </a:schemeClr>
                </a:solidFill>
              </a:defRPr>
            </a:lvl3pPr>
            <a:lvl4pPr marL="1367700" indent="0" algn="ctr">
              <a:buNone/>
              <a:defRPr>
                <a:solidFill>
                  <a:schemeClr val="tx1">
                    <a:tint val="75000"/>
                  </a:schemeClr>
                </a:solidFill>
              </a:defRPr>
            </a:lvl4pPr>
            <a:lvl5pPr marL="1823592" indent="0" algn="ctr">
              <a:buNone/>
              <a:defRPr>
                <a:solidFill>
                  <a:schemeClr val="tx1">
                    <a:tint val="75000"/>
                  </a:schemeClr>
                </a:solidFill>
              </a:defRPr>
            </a:lvl5pPr>
            <a:lvl6pPr marL="2279488" indent="0" algn="ctr">
              <a:buNone/>
              <a:defRPr>
                <a:solidFill>
                  <a:schemeClr val="tx1">
                    <a:tint val="75000"/>
                  </a:schemeClr>
                </a:solidFill>
              </a:defRPr>
            </a:lvl6pPr>
            <a:lvl7pPr marL="2735390" indent="0" algn="ctr">
              <a:buNone/>
              <a:defRPr>
                <a:solidFill>
                  <a:schemeClr val="tx1">
                    <a:tint val="75000"/>
                  </a:schemeClr>
                </a:solidFill>
              </a:defRPr>
            </a:lvl7pPr>
            <a:lvl8pPr marL="3191283" indent="0" algn="ctr">
              <a:buNone/>
              <a:defRPr>
                <a:solidFill>
                  <a:schemeClr val="tx1">
                    <a:tint val="75000"/>
                  </a:schemeClr>
                </a:solidFill>
              </a:defRPr>
            </a:lvl8pPr>
            <a:lvl9pPr marL="3647183" indent="0" algn="ctr">
              <a:buNone/>
              <a:defRPr>
                <a:solidFill>
                  <a:schemeClr val="tx1">
                    <a:tint val="75000"/>
                  </a:schemeClr>
                </a:solidFill>
              </a:defRPr>
            </a:lvl9pPr>
          </a:lstStyle>
          <a:p>
            <a:r>
              <a:rPr lang="pt-PT"/>
              <a:t>Click to edit Master subtitle style</a:t>
            </a:r>
            <a:endParaRPr lang="en-GB"/>
          </a:p>
        </p:txBody>
      </p:sp>
      <p:sp>
        <p:nvSpPr>
          <p:cNvPr id="4" name="Date Placeholder 3"/>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5" name="Footer Placeholder 4"/>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6" name="Slide Number Placeholder 5"/>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78" tIns="45595" rIns="91178" bIns="45595"/>
          <a:lstStyle/>
          <a:p>
            <a:r>
              <a:rPr lang="pt-PT"/>
              <a:t>Click to edit Master title style</a:t>
            </a:r>
            <a:endParaRPr lang="en-GB"/>
          </a:p>
        </p:txBody>
      </p:sp>
      <p:sp>
        <p:nvSpPr>
          <p:cNvPr id="3" name="Content Placeholder 2"/>
          <p:cNvSpPr>
            <a:spLocks noGrp="1"/>
          </p:cNvSpPr>
          <p:nvPr>
            <p:ph idx="1"/>
          </p:nvPr>
        </p:nvSpPr>
        <p:spPr>
          <a:xfrm>
            <a:off x="457200" y="1600206"/>
            <a:ext cx="8229600" cy="4525963"/>
          </a:xfrm>
          <a:prstGeom prst="rect">
            <a:avLst/>
          </a:prstGeom>
        </p:spPr>
        <p:txBody>
          <a:bodyPr lIns="91178" tIns="45595" rIns="91178" bIns="45595"/>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5" name="Footer Placeholder 4"/>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6" name="Slide Number Placeholder 5"/>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a:prstGeom prst="rect">
            <a:avLst/>
          </a:prstGeom>
        </p:spPr>
        <p:txBody>
          <a:bodyPr lIns="91178" tIns="45595" rIns="91178" bIns="45595" anchor="t"/>
          <a:lstStyle>
            <a:lvl1pPr algn="l">
              <a:defRPr sz="4000" b="1" cap="all"/>
            </a:lvl1pPr>
          </a:lstStyle>
          <a:p>
            <a:r>
              <a:rPr lang="pt-PT"/>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lIns="91178" tIns="45595" rIns="91178" bIns="45595" anchor="b"/>
          <a:lstStyle>
            <a:lvl1pPr marL="0" indent="0">
              <a:buNone/>
              <a:defRPr sz="2000">
                <a:solidFill>
                  <a:schemeClr val="tx1">
                    <a:tint val="75000"/>
                  </a:schemeClr>
                </a:solidFill>
              </a:defRPr>
            </a:lvl1pPr>
            <a:lvl2pPr marL="455900" indent="0">
              <a:buNone/>
              <a:defRPr sz="1800">
                <a:solidFill>
                  <a:schemeClr val="tx1">
                    <a:tint val="75000"/>
                  </a:schemeClr>
                </a:solidFill>
              </a:defRPr>
            </a:lvl2pPr>
            <a:lvl3pPr marL="911800" indent="0">
              <a:buNone/>
              <a:defRPr sz="1600">
                <a:solidFill>
                  <a:schemeClr val="tx1">
                    <a:tint val="75000"/>
                  </a:schemeClr>
                </a:solidFill>
              </a:defRPr>
            </a:lvl3pPr>
            <a:lvl4pPr marL="1367700" indent="0">
              <a:buNone/>
              <a:defRPr sz="1400">
                <a:solidFill>
                  <a:schemeClr val="tx1">
                    <a:tint val="75000"/>
                  </a:schemeClr>
                </a:solidFill>
              </a:defRPr>
            </a:lvl4pPr>
            <a:lvl5pPr marL="1823592" indent="0">
              <a:buNone/>
              <a:defRPr sz="1400">
                <a:solidFill>
                  <a:schemeClr val="tx1">
                    <a:tint val="75000"/>
                  </a:schemeClr>
                </a:solidFill>
              </a:defRPr>
            </a:lvl5pPr>
            <a:lvl6pPr marL="2279488" indent="0">
              <a:buNone/>
              <a:defRPr sz="1400">
                <a:solidFill>
                  <a:schemeClr val="tx1">
                    <a:tint val="75000"/>
                  </a:schemeClr>
                </a:solidFill>
              </a:defRPr>
            </a:lvl6pPr>
            <a:lvl7pPr marL="2735390" indent="0">
              <a:buNone/>
              <a:defRPr sz="1400">
                <a:solidFill>
                  <a:schemeClr val="tx1">
                    <a:tint val="75000"/>
                  </a:schemeClr>
                </a:solidFill>
              </a:defRPr>
            </a:lvl7pPr>
            <a:lvl8pPr marL="3191283" indent="0">
              <a:buNone/>
              <a:defRPr sz="1400">
                <a:solidFill>
                  <a:schemeClr val="tx1">
                    <a:tint val="75000"/>
                  </a:schemeClr>
                </a:solidFill>
              </a:defRPr>
            </a:lvl8pPr>
            <a:lvl9pPr marL="3647183"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5" name="Footer Placeholder 4"/>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6" name="Slide Number Placeholder 5"/>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78" tIns="45595" rIns="91178" bIns="45595"/>
          <a:lstStyle/>
          <a:p>
            <a:r>
              <a:rPr lang="pt-PT"/>
              <a:t>Click to edit Master title style</a:t>
            </a:r>
            <a:endParaRPr lang="en-GB"/>
          </a:p>
        </p:txBody>
      </p:sp>
      <p:sp>
        <p:nvSpPr>
          <p:cNvPr id="3" name="Content Placeholder 2"/>
          <p:cNvSpPr>
            <a:spLocks noGrp="1"/>
          </p:cNvSpPr>
          <p:nvPr>
            <p:ph sz="half" idx="1"/>
          </p:nvPr>
        </p:nvSpPr>
        <p:spPr>
          <a:xfrm>
            <a:off x="457200" y="1600206"/>
            <a:ext cx="4038600" cy="4525963"/>
          </a:xfrm>
          <a:prstGeom prst="rect">
            <a:avLst/>
          </a:prstGeom>
        </p:spPr>
        <p:txBody>
          <a:bodyPr lIns="91178" tIns="45595" rIns="91178" bIns="4559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Content Placeholder 3"/>
          <p:cNvSpPr>
            <a:spLocks noGrp="1"/>
          </p:cNvSpPr>
          <p:nvPr>
            <p:ph sz="half" idx="2"/>
          </p:nvPr>
        </p:nvSpPr>
        <p:spPr>
          <a:xfrm>
            <a:off x="4648200" y="1600206"/>
            <a:ext cx="4038600" cy="4525963"/>
          </a:xfrm>
          <a:prstGeom prst="rect">
            <a:avLst/>
          </a:prstGeom>
        </p:spPr>
        <p:txBody>
          <a:bodyPr lIns="91178" tIns="45595" rIns="91178" bIns="4559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Date Placeholder 4"/>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6" name="Footer Placeholder 5"/>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7" name="Slide Number Placeholder 6"/>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78" tIns="45595" rIns="91178" bIns="45595"/>
          <a:lstStyle>
            <a:lvl1pPr>
              <a:defRPr/>
            </a:lvl1pPr>
          </a:lstStyle>
          <a:p>
            <a:r>
              <a:rPr lang="pt-PT"/>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91178" tIns="45595" rIns="91178" bIns="45595" anchor="b"/>
          <a:lstStyle>
            <a:lvl1pPr marL="0" indent="0">
              <a:buNone/>
              <a:defRPr sz="2400" b="1"/>
            </a:lvl1pPr>
            <a:lvl2pPr marL="455900" indent="0">
              <a:buNone/>
              <a:defRPr sz="2000" b="1"/>
            </a:lvl2pPr>
            <a:lvl3pPr marL="911800" indent="0">
              <a:buNone/>
              <a:defRPr sz="1800" b="1"/>
            </a:lvl3pPr>
            <a:lvl4pPr marL="1367700" indent="0">
              <a:buNone/>
              <a:defRPr sz="1600" b="1"/>
            </a:lvl4pPr>
            <a:lvl5pPr marL="1823592" indent="0">
              <a:buNone/>
              <a:defRPr sz="1600" b="1"/>
            </a:lvl5pPr>
            <a:lvl6pPr marL="2279488" indent="0">
              <a:buNone/>
              <a:defRPr sz="1600" b="1"/>
            </a:lvl6pPr>
            <a:lvl7pPr marL="2735390" indent="0">
              <a:buNone/>
              <a:defRPr sz="1600" b="1"/>
            </a:lvl7pPr>
            <a:lvl8pPr marL="3191283" indent="0">
              <a:buNone/>
              <a:defRPr sz="1600" b="1"/>
            </a:lvl8pPr>
            <a:lvl9pPr marL="3647183"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178" tIns="45595" rIns="91178" bIns="4559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91178" tIns="45595" rIns="91178" bIns="45595" anchor="b"/>
          <a:lstStyle>
            <a:lvl1pPr marL="0" indent="0">
              <a:buNone/>
              <a:defRPr sz="2400" b="1"/>
            </a:lvl1pPr>
            <a:lvl2pPr marL="455900" indent="0">
              <a:buNone/>
              <a:defRPr sz="2000" b="1"/>
            </a:lvl2pPr>
            <a:lvl3pPr marL="911800" indent="0">
              <a:buNone/>
              <a:defRPr sz="1800" b="1"/>
            </a:lvl3pPr>
            <a:lvl4pPr marL="1367700" indent="0">
              <a:buNone/>
              <a:defRPr sz="1600" b="1"/>
            </a:lvl4pPr>
            <a:lvl5pPr marL="1823592" indent="0">
              <a:buNone/>
              <a:defRPr sz="1600" b="1"/>
            </a:lvl5pPr>
            <a:lvl6pPr marL="2279488" indent="0">
              <a:buNone/>
              <a:defRPr sz="1600" b="1"/>
            </a:lvl6pPr>
            <a:lvl7pPr marL="2735390" indent="0">
              <a:buNone/>
              <a:defRPr sz="1600" b="1"/>
            </a:lvl7pPr>
            <a:lvl8pPr marL="3191283" indent="0">
              <a:buNone/>
              <a:defRPr sz="1600" b="1"/>
            </a:lvl8pPr>
            <a:lvl9pPr marL="3647183"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178" tIns="45595" rIns="91178" bIns="4559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7" name="Date Placeholder 6"/>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8" name="Footer Placeholder 7"/>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9" name="Slide Number Placeholder 8"/>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78" tIns="45595" rIns="91178" bIns="45595"/>
          <a:lstStyle/>
          <a:p>
            <a:r>
              <a:rPr lang="pt-PT"/>
              <a:t>Click to edit Master title style</a:t>
            </a:r>
            <a:endParaRPr lang="en-GB"/>
          </a:p>
        </p:txBody>
      </p:sp>
      <p:sp>
        <p:nvSpPr>
          <p:cNvPr id="3" name="Date Placeholder 2"/>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4" name="Footer Placeholder 3"/>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5" name="Slide Number Placeholder 4"/>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3" name="Footer Placeholder 2"/>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4" name="Slide Number Placeholder 3"/>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5" y="273050"/>
            <a:ext cx="3008313" cy="1162050"/>
          </a:xfrm>
          <a:prstGeom prst="rect">
            <a:avLst/>
          </a:prstGeom>
        </p:spPr>
        <p:txBody>
          <a:bodyPr lIns="91178" tIns="45595" rIns="91178" bIns="45595" anchor="b"/>
          <a:lstStyle>
            <a:lvl1pPr algn="l">
              <a:defRPr sz="2000" b="1"/>
            </a:lvl1pPr>
          </a:lstStyle>
          <a:p>
            <a:r>
              <a:rPr lang="pt-PT"/>
              <a:t>Click to edit Master title style</a:t>
            </a:r>
            <a:endParaRPr lang="en-GB"/>
          </a:p>
        </p:txBody>
      </p:sp>
      <p:sp>
        <p:nvSpPr>
          <p:cNvPr id="3" name="Content Placeholder 2"/>
          <p:cNvSpPr>
            <a:spLocks noGrp="1"/>
          </p:cNvSpPr>
          <p:nvPr>
            <p:ph idx="1"/>
          </p:nvPr>
        </p:nvSpPr>
        <p:spPr>
          <a:xfrm>
            <a:off x="3575050" y="273075"/>
            <a:ext cx="5111750" cy="5853113"/>
          </a:xfrm>
          <a:prstGeom prst="rect">
            <a:avLst/>
          </a:prstGeom>
        </p:spPr>
        <p:txBody>
          <a:bodyPr lIns="91178" tIns="45595" rIns="91178" bIns="4559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Text Placeholder 3"/>
          <p:cNvSpPr>
            <a:spLocks noGrp="1"/>
          </p:cNvSpPr>
          <p:nvPr>
            <p:ph type="body" sz="half" idx="2"/>
          </p:nvPr>
        </p:nvSpPr>
        <p:spPr>
          <a:xfrm>
            <a:off x="457225" y="1435125"/>
            <a:ext cx="3008313" cy="4691063"/>
          </a:xfrm>
          <a:prstGeom prst="rect">
            <a:avLst/>
          </a:prstGeom>
        </p:spPr>
        <p:txBody>
          <a:bodyPr lIns="91178" tIns="45595" rIns="91178" bIns="45595"/>
          <a:lstStyle>
            <a:lvl1pPr marL="0" indent="0">
              <a:buNone/>
              <a:defRPr sz="1400"/>
            </a:lvl1pPr>
            <a:lvl2pPr marL="455900" indent="0">
              <a:buNone/>
              <a:defRPr sz="1200"/>
            </a:lvl2pPr>
            <a:lvl3pPr marL="911800" indent="0">
              <a:buNone/>
              <a:defRPr sz="1000"/>
            </a:lvl3pPr>
            <a:lvl4pPr marL="1367700" indent="0">
              <a:buNone/>
              <a:defRPr sz="900"/>
            </a:lvl4pPr>
            <a:lvl5pPr marL="1823592" indent="0">
              <a:buNone/>
              <a:defRPr sz="900"/>
            </a:lvl5pPr>
            <a:lvl6pPr marL="2279488" indent="0">
              <a:buNone/>
              <a:defRPr sz="900"/>
            </a:lvl6pPr>
            <a:lvl7pPr marL="2735390" indent="0">
              <a:buNone/>
              <a:defRPr sz="900"/>
            </a:lvl7pPr>
            <a:lvl8pPr marL="3191283" indent="0">
              <a:buNone/>
              <a:defRPr sz="900"/>
            </a:lvl8pPr>
            <a:lvl9pPr marL="3647183"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6" name="Footer Placeholder 5"/>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7" name="Slide Number Placeholder 6"/>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178" tIns="45595" rIns="91178" bIns="45595" anchor="b"/>
          <a:lstStyle>
            <a:lvl1pPr algn="l">
              <a:defRPr sz="2000" b="1"/>
            </a:lvl1pPr>
          </a:lstStyle>
          <a:p>
            <a:r>
              <a:rPr lang="pt-PT"/>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91178" tIns="45595" rIns="91178" bIns="45595"/>
          <a:lstStyle>
            <a:lvl1pPr marL="0" indent="0">
              <a:buNone/>
              <a:defRPr sz="3200"/>
            </a:lvl1pPr>
            <a:lvl2pPr marL="455900" indent="0">
              <a:buNone/>
              <a:defRPr sz="2800"/>
            </a:lvl2pPr>
            <a:lvl3pPr marL="911800" indent="0">
              <a:buNone/>
              <a:defRPr sz="2400"/>
            </a:lvl3pPr>
            <a:lvl4pPr marL="1367700" indent="0">
              <a:buNone/>
              <a:defRPr sz="2000"/>
            </a:lvl4pPr>
            <a:lvl5pPr marL="1823592" indent="0">
              <a:buNone/>
              <a:defRPr sz="2000"/>
            </a:lvl5pPr>
            <a:lvl6pPr marL="2279488" indent="0">
              <a:buNone/>
              <a:defRPr sz="2000"/>
            </a:lvl6pPr>
            <a:lvl7pPr marL="2735390" indent="0">
              <a:buNone/>
              <a:defRPr sz="2000"/>
            </a:lvl7pPr>
            <a:lvl8pPr marL="3191283" indent="0">
              <a:buNone/>
              <a:defRPr sz="2000"/>
            </a:lvl8pPr>
            <a:lvl9pPr marL="3647183"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lIns="91178" tIns="45595" rIns="91178" bIns="45595"/>
          <a:lstStyle>
            <a:lvl1pPr marL="0" indent="0">
              <a:buNone/>
              <a:defRPr sz="1400"/>
            </a:lvl1pPr>
            <a:lvl2pPr marL="455900" indent="0">
              <a:buNone/>
              <a:defRPr sz="1200"/>
            </a:lvl2pPr>
            <a:lvl3pPr marL="911800" indent="0">
              <a:buNone/>
              <a:defRPr sz="1000"/>
            </a:lvl3pPr>
            <a:lvl4pPr marL="1367700" indent="0">
              <a:buNone/>
              <a:defRPr sz="900"/>
            </a:lvl4pPr>
            <a:lvl5pPr marL="1823592" indent="0">
              <a:buNone/>
              <a:defRPr sz="900"/>
            </a:lvl5pPr>
            <a:lvl6pPr marL="2279488" indent="0">
              <a:buNone/>
              <a:defRPr sz="900"/>
            </a:lvl6pPr>
            <a:lvl7pPr marL="2735390" indent="0">
              <a:buNone/>
              <a:defRPr sz="900"/>
            </a:lvl7pPr>
            <a:lvl8pPr marL="3191283" indent="0">
              <a:buNone/>
              <a:defRPr sz="900"/>
            </a:lvl8pPr>
            <a:lvl9pPr marL="3647183"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6" name="Footer Placeholder 5"/>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7" name="Slide Number Placeholder 6"/>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78" tIns="45595" rIns="91178" bIns="45595"/>
          <a:lstStyle/>
          <a:p>
            <a:r>
              <a:rPr lang="pt-PT"/>
              <a:t>Click to edit Master title style</a:t>
            </a:r>
            <a:endParaRPr lang="en-GB"/>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178" tIns="45595" rIns="91178" bIns="45595"/>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5" name="Footer Placeholder 4"/>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6" name="Slide Number Placeholder 5"/>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3"/>
            <a:ext cx="2057400" cy="5851525"/>
          </a:xfrm>
          <a:prstGeom prst="rect">
            <a:avLst/>
          </a:prstGeom>
        </p:spPr>
        <p:txBody>
          <a:bodyPr vert="eaVert" lIns="91178" tIns="45595" rIns="91178" bIns="45595"/>
          <a:lstStyle/>
          <a:p>
            <a:r>
              <a:rPr lang="pt-PT"/>
              <a:t>Click to edit Master title style</a:t>
            </a:r>
            <a:endParaRPr lang="en-GB"/>
          </a:p>
        </p:txBody>
      </p:sp>
      <p:sp>
        <p:nvSpPr>
          <p:cNvPr id="3" name="Vertical Text Placeholder 2"/>
          <p:cNvSpPr>
            <a:spLocks noGrp="1"/>
          </p:cNvSpPr>
          <p:nvPr>
            <p:ph type="body" orient="vert" idx="1"/>
          </p:nvPr>
        </p:nvSpPr>
        <p:spPr>
          <a:xfrm>
            <a:off x="457200" y="274663"/>
            <a:ext cx="6019800" cy="5851525"/>
          </a:xfrm>
          <a:prstGeom prst="rect">
            <a:avLst/>
          </a:prstGeom>
        </p:spPr>
        <p:txBody>
          <a:bodyPr vert="eaVert" lIns="91178" tIns="45595" rIns="91178" bIns="45595"/>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75"/>
            <a:ext cx="2133600" cy="365125"/>
          </a:xfrm>
          <a:prstGeom prst="rect">
            <a:avLst/>
          </a:prstGeom>
        </p:spPr>
        <p:txBody>
          <a:bodyPr lIns="91178" tIns="45595" rIns="91178" bIns="45595"/>
          <a:lstStyle/>
          <a:p>
            <a:pPr defTabSz="455900"/>
            <a:fld id="{12219B96-023A-6141-9BC3-5F66920C5A60}" type="datetimeFigureOut">
              <a:rPr lang="en-US" smtClean="0">
                <a:solidFill>
                  <a:prstClr val="black"/>
                </a:solidFill>
                <a:latin typeface="Calibri"/>
              </a:rPr>
              <a:pPr defTabSz="455900"/>
              <a:t>9/11/18</a:t>
            </a:fld>
            <a:endParaRPr lang="en-GB">
              <a:solidFill>
                <a:prstClr val="black"/>
              </a:solidFill>
              <a:latin typeface="Calibri"/>
            </a:endParaRPr>
          </a:p>
        </p:txBody>
      </p:sp>
      <p:sp>
        <p:nvSpPr>
          <p:cNvPr id="5" name="Footer Placeholder 4"/>
          <p:cNvSpPr>
            <a:spLocks noGrp="1"/>
          </p:cNvSpPr>
          <p:nvPr>
            <p:ph type="ftr" sz="quarter" idx="11"/>
          </p:nvPr>
        </p:nvSpPr>
        <p:spPr>
          <a:xfrm>
            <a:off x="3124200" y="6356375"/>
            <a:ext cx="2895600" cy="365125"/>
          </a:xfrm>
          <a:prstGeom prst="rect">
            <a:avLst/>
          </a:prstGeom>
        </p:spPr>
        <p:txBody>
          <a:bodyPr lIns="91178" tIns="45595" rIns="91178" bIns="45595"/>
          <a:lstStyle/>
          <a:p>
            <a:pPr defTabSz="455900"/>
            <a:endParaRPr lang="en-GB">
              <a:solidFill>
                <a:prstClr val="black"/>
              </a:solidFill>
              <a:latin typeface="Calibri"/>
            </a:endParaRPr>
          </a:p>
        </p:txBody>
      </p:sp>
      <p:sp>
        <p:nvSpPr>
          <p:cNvPr id="6" name="Slide Number Placeholder 5"/>
          <p:cNvSpPr>
            <a:spLocks noGrp="1"/>
          </p:cNvSpPr>
          <p:nvPr>
            <p:ph type="sldNum" sz="quarter" idx="12"/>
          </p:nvPr>
        </p:nvSpPr>
        <p:spPr>
          <a:xfrm>
            <a:off x="6553200" y="6356375"/>
            <a:ext cx="2133600" cy="365125"/>
          </a:xfrm>
          <a:prstGeom prst="rect">
            <a:avLst/>
          </a:prstGeom>
        </p:spPr>
        <p:txBody>
          <a:bodyPr lIns="91178" tIns="45595" rIns="91178" bIns="45595"/>
          <a:lstStyle/>
          <a:p>
            <a:pPr defTabSz="455900"/>
            <a:fld id="{165E494A-02CF-5041-828E-76BD132B3574}" type="slidenum">
              <a:rPr lang="en-GB" smtClean="0">
                <a:solidFill>
                  <a:prstClr val="black"/>
                </a:solidFill>
                <a:latin typeface="Calibri"/>
              </a:rPr>
              <a:pPr defTabSz="455900"/>
              <a:t>‹nº›</a:t>
            </a:fld>
            <a:endParaRPr lang="en-GB">
              <a:solidFill>
                <a:prstClr val="black"/>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062"/>
            <a:ext cx="7772400" cy="1470388"/>
          </a:xfrm>
          <a:prstGeom prst="rect">
            <a:avLst/>
          </a:prstGeom>
        </p:spPr>
        <p:txBody>
          <a:bodyPr lIns="42180" tIns="21090" rIns="42180" bIns="21090"/>
          <a:lstStyle/>
          <a:p>
            <a:r>
              <a:rPr lang="pt-PT"/>
              <a:t>Clique para editar o estilo</a:t>
            </a:r>
          </a:p>
        </p:txBody>
      </p:sp>
      <p:sp>
        <p:nvSpPr>
          <p:cNvPr id="3" name="Subtítulo 2"/>
          <p:cNvSpPr>
            <a:spLocks noGrp="1"/>
          </p:cNvSpPr>
          <p:nvPr>
            <p:ph type="subTitle" idx="1"/>
          </p:nvPr>
        </p:nvSpPr>
        <p:spPr>
          <a:xfrm>
            <a:off x="1371600" y="3886200"/>
            <a:ext cx="6400800" cy="1752872"/>
          </a:xfrm>
          <a:prstGeom prst="rect">
            <a:avLst/>
          </a:prstGeom>
        </p:spPr>
        <p:txBody>
          <a:bodyPr lIns="42180" tIns="21090" rIns="42180" bIns="21090"/>
          <a:lstStyle>
            <a:lvl1pPr marL="0" indent="0" algn="ctr">
              <a:buNone/>
              <a:defRPr/>
            </a:lvl1pPr>
            <a:lvl2pPr marL="210902" indent="0" algn="ctr">
              <a:buNone/>
              <a:defRPr/>
            </a:lvl2pPr>
            <a:lvl3pPr marL="421804" indent="0" algn="ctr">
              <a:buNone/>
              <a:defRPr/>
            </a:lvl3pPr>
            <a:lvl4pPr marL="632705" indent="0" algn="ctr">
              <a:buNone/>
              <a:defRPr/>
            </a:lvl4pPr>
            <a:lvl5pPr marL="843607" indent="0" algn="ctr">
              <a:buNone/>
              <a:defRPr/>
            </a:lvl5pPr>
            <a:lvl6pPr marL="1054509" indent="0" algn="ctr">
              <a:buNone/>
              <a:defRPr/>
            </a:lvl6pPr>
            <a:lvl7pPr marL="1265409" indent="0" algn="ctr">
              <a:buNone/>
              <a:defRPr/>
            </a:lvl7pPr>
            <a:lvl8pPr marL="1476313" indent="0" algn="ctr">
              <a:buNone/>
              <a:defRPr/>
            </a:lvl8pPr>
            <a:lvl9pPr marL="1687213" indent="0" algn="ctr">
              <a:buNone/>
              <a:defRPr/>
            </a:lvl9pPr>
          </a:lstStyle>
          <a:p>
            <a:r>
              <a:rPr lang="pt-PT"/>
              <a:t>Faça clique para editar o estilo</a:t>
            </a:r>
          </a:p>
        </p:txBody>
      </p:sp>
    </p:spTree>
    <p:extLst>
      <p:ext uri="{BB962C8B-B14F-4D97-AF65-F5344CB8AC3E}">
        <p14:creationId xmlns:p14="http://schemas.microsoft.com/office/powerpoint/2010/main" val="1890124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8229600" cy="1143000"/>
          </a:xfrm>
          <a:prstGeom prst="rect">
            <a:avLst/>
          </a:prstGeom>
        </p:spPr>
        <p:txBody>
          <a:bodyPr lIns="42180" tIns="21090" rIns="42180" bIns="21090"/>
          <a:lstStyle/>
          <a:p>
            <a:r>
              <a:rPr lang="pt-PT"/>
              <a:t>Clique para editar o estilo</a:t>
            </a:r>
          </a:p>
        </p:txBody>
      </p:sp>
      <p:sp>
        <p:nvSpPr>
          <p:cNvPr id="3" name="Marcador de Posição de Conteúdo 2"/>
          <p:cNvSpPr>
            <a:spLocks noGrp="1"/>
          </p:cNvSpPr>
          <p:nvPr>
            <p:ph idx="1"/>
          </p:nvPr>
        </p:nvSpPr>
        <p:spPr>
          <a:xfrm>
            <a:off x="457200" y="1600200"/>
            <a:ext cx="8229600" cy="4526280"/>
          </a:xfrm>
          <a:prstGeom prst="rect">
            <a:avLst/>
          </a:prstGeom>
        </p:spPr>
        <p:txBody>
          <a:bodyPr lIns="42180" tIns="21090" rIns="42180" bIns="2109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Tree>
    <p:extLst>
      <p:ext uri="{BB962C8B-B14F-4D97-AF65-F5344CB8AC3E}">
        <p14:creationId xmlns:p14="http://schemas.microsoft.com/office/powerpoint/2010/main" val="3484279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539" y="4407081"/>
            <a:ext cx="7772400" cy="1361803"/>
          </a:xfrm>
          <a:prstGeom prst="rect">
            <a:avLst/>
          </a:prstGeom>
        </p:spPr>
        <p:txBody>
          <a:bodyPr lIns="42180" tIns="21090" rIns="42180" bIns="21090" anchor="t"/>
          <a:lstStyle>
            <a:lvl1pPr algn="l">
              <a:defRPr sz="1800" b="1" cap="all"/>
            </a:lvl1pPr>
          </a:lstStyle>
          <a:p>
            <a:r>
              <a:rPr lang="pt-PT"/>
              <a:t>Clique para editar o estilo</a:t>
            </a:r>
          </a:p>
        </p:txBody>
      </p:sp>
      <p:sp>
        <p:nvSpPr>
          <p:cNvPr id="3" name="Marcador de Posição do Texto 2"/>
          <p:cNvSpPr>
            <a:spLocks noGrp="1"/>
          </p:cNvSpPr>
          <p:nvPr>
            <p:ph type="body" idx="1"/>
          </p:nvPr>
        </p:nvSpPr>
        <p:spPr>
          <a:xfrm>
            <a:off x="722539" y="2906486"/>
            <a:ext cx="7772400" cy="1500596"/>
          </a:xfrm>
          <a:prstGeom prst="rect">
            <a:avLst/>
          </a:prstGeom>
        </p:spPr>
        <p:txBody>
          <a:bodyPr lIns="42180" tIns="21090" rIns="42180" bIns="21090" anchor="b"/>
          <a:lstStyle>
            <a:lvl1pPr marL="0" indent="0">
              <a:buNone/>
              <a:defRPr sz="900"/>
            </a:lvl1pPr>
            <a:lvl2pPr marL="210902" indent="0">
              <a:buNone/>
              <a:defRPr sz="800"/>
            </a:lvl2pPr>
            <a:lvl3pPr marL="421804" indent="0">
              <a:buNone/>
              <a:defRPr sz="700"/>
            </a:lvl3pPr>
            <a:lvl4pPr marL="632705" indent="0">
              <a:buNone/>
              <a:defRPr sz="600"/>
            </a:lvl4pPr>
            <a:lvl5pPr marL="843607" indent="0">
              <a:buNone/>
              <a:defRPr sz="600"/>
            </a:lvl5pPr>
            <a:lvl6pPr marL="1054509" indent="0">
              <a:buNone/>
              <a:defRPr sz="600"/>
            </a:lvl6pPr>
            <a:lvl7pPr marL="1265409" indent="0">
              <a:buNone/>
              <a:defRPr sz="600"/>
            </a:lvl7pPr>
            <a:lvl8pPr marL="1476313" indent="0">
              <a:buNone/>
              <a:defRPr sz="600"/>
            </a:lvl8pPr>
            <a:lvl9pPr marL="1687213" indent="0">
              <a:buNone/>
              <a:defRPr sz="600"/>
            </a:lvl9pPr>
          </a:lstStyle>
          <a:p>
            <a:pPr lvl="0"/>
            <a:r>
              <a:rPr lang="pt-PT"/>
              <a:t>Clique para editar os estilos</a:t>
            </a:r>
          </a:p>
        </p:txBody>
      </p:sp>
    </p:spTree>
    <p:extLst>
      <p:ext uri="{BB962C8B-B14F-4D97-AF65-F5344CB8AC3E}">
        <p14:creationId xmlns:p14="http://schemas.microsoft.com/office/powerpoint/2010/main" val="905991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8229600" cy="1143000"/>
          </a:xfrm>
          <a:prstGeom prst="rect">
            <a:avLst/>
          </a:prstGeom>
        </p:spPr>
        <p:txBody>
          <a:bodyPr lIns="42180" tIns="21090" rIns="42180" bIns="21090"/>
          <a:lstStyle/>
          <a:p>
            <a:r>
              <a:rPr lang="pt-PT"/>
              <a:t>Clique para editar o estilo</a:t>
            </a:r>
          </a:p>
        </p:txBody>
      </p:sp>
      <p:sp>
        <p:nvSpPr>
          <p:cNvPr id="3" name="Marcador de Posição de Conteúdo 2"/>
          <p:cNvSpPr>
            <a:spLocks noGrp="1"/>
          </p:cNvSpPr>
          <p:nvPr>
            <p:ph sz="half" idx="1"/>
          </p:nvPr>
        </p:nvSpPr>
        <p:spPr>
          <a:xfrm>
            <a:off x="457200" y="1600200"/>
            <a:ext cx="4082143" cy="4526280"/>
          </a:xfrm>
          <a:prstGeom prst="rect">
            <a:avLst/>
          </a:prstGeom>
        </p:spPr>
        <p:txBody>
          <a:bodyPr lIns="42180" tIns="21090" rIns="42180" bIns="21090"/>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04658" y="1600200"/>
            <a:ext cx="4082143" cy="4526280"/>
          </a:xfrm>
          <a:prstGeom prst="rect">
            <a:avLst/>
          </a:prstGeom>
        </p:spPr>
        <p:txBody>
          <a:bodyPr lIns="42180" tIns="21090" rIns="42180" bIns="21090"/>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Tree>
    <p:extLst>
      <p:ext uri="{BB962C8B-B14F-4D97-AF65-F5344CB8AC3E}">
        <p14:creationId xmlns:p14="http://schemas.microsoft.com/office/powerpoint/2010/main" val="2724189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8229600" cy="1143000"/>
          </a:xfrm>
          <a:prstGeom prst="rect">
            <a:avLst/>
          </a:prstGeom>
        </p:spPr>
        <p:txBody>
          <a:bodyPr lIns="42180" tIns="21090" rIns="42180" bIns="21090"/>
          <a:lstStyle>
            <a:lvl1pPr>
              <a:defRPr/>
            </a:lvl1pPr>
          </a:lstStyle>
          <a:p>
            <a:r>
              <a:rPr lang="pt-PT"/>
              <a:t>Clique para editar o estilo</a:t>
            </a:r>
          </a:p>
        </p:txBody>
      </p:sp>
      <p:sp>
        <p:nvSpPr>
          <p:cNvPr id="3" name="Marcador de Posição do Texto 2"/>
          <p:cNvSpPr>
            <a:spLocks noGrp="1"/>
          </p:cNvSpPr>
          <p:nvPr>
            <p:ph type="body" idx="1"/>
          </p:nvPr>
        </p:nvSpPr>
        <p:spPr>
          <a:xfrm>
            <a:off x="457201" y="1534886"/>
            <a:ext cx="4039961" cy="640080"/>
          </a:xfrm>
          <a:prstGeom prst="rect">
            <a:avLst/>
          </a:prstGeom>
        </p:spPr>
        <p:txBody>
          <a:bodyPr lIns="42180" tIns="21090" rIns="42180" bIns="21090" anchor="b"/>
          <a:lstStyle>
            <a:lvl1pPr marL="0" indent="0">
              <a:buNone/>
              <a:defRPr sz="1100" b="1"/>
            </a:lvl1pPr>
            <a:lvl2pPr marL="210902" indent="0">
              <a:buNone/>
              <a:defRPr sz="900" b="1"/>
            </a:lvl2pPr>
            <a:lvl3pPr marL="421804" indent="0">
              <a:buNone/>
              <a:defRPr sz="800" b="1"/>
            </a:lvl3pPr>
            <a:lvl4pPr marL="632705" indent="0">
              <a:buNone/>
              <a:defRPr sz="700" b="1"/>
            </a:lvl4pPr>
            <a:lvl5pPr marL="843607" indent="0">
              <a:buNone/>
              <a:defRPr sz="700" b="1"/>
            </a:lvl5pPr>
            <a:lvl6pPr marL="1054509" indent="0">
              <a:buNone/>
              <a:defRPr sz="700" b="1"/>
            </a:lvl6pPr>
            <a:lvl7pPr marL="1265409" indent="0">
              <a:buNone/>
              <a:defRPr sz="700" b="1"/>
            </a:lvl7pPr>
            <a:lvl8pPr marL="1476313" indent="0">
              <a:buNone/>
              <a:defRPr sz="700" b="1"/>
            </a:lvl8pPr>
            <a:lvl9pPr marL="1687213" indent="0">
              <a:buNone/>
              <a:defRPr sz="700" b="1"/>
            </a:lvl9pPr>
          </a:lstStyle>
          <a:p>
            <a:pPr lvl="0"/>
            <a:r>
              <a:rPr lang="pt-PT"/>
              <a:t>Clique para editar os estilos</a:t>
            </a:r>
          </a:p>
        </p:txBody>
      </p:sp>
      <p:sp>
        <p:nvSpPr>
          <p:cNvPr id="4" name="Marcador de Posição de Conteúdo 3"/>
          <p:cNvSpPr>
            <a:spLocks noGrp="1"/>
          </p:cNvSpPr>
          <p:nvPr>
            <p:ph sz="half" idx="2"/>
          </p:nvPr>
        </p:nvSpPr>
        <p:spPr>
          <a:xfrm>
            <a:off x="457201" y="2174966"/>
            <a:ext cx="4039961" cy="3951514"/>
          </a:xfrm>
          <a:prstGeom prst="rect">
            <a:avLst/>
          </a:prstGeom>
        </p:spPr>
        <p:txBody>
          <a:bodyPr lIns="42180" tIns="21090" rIns="42180" bIns="21090"/>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4798" y="1534886"/>
            <a:ext cx="4042002" cy="640080"/>
          </a:xfrm>
          <a:prstGeom prst="rect">
            <a:avLst/>
          </a:prstGeom>
        </p:spPr>
        <p:txBody>
          <a:bodyPr lIns="42180" tIns="21090" rIns="42180" bIns="21090" anchor="b"/>
          <a:lstStyle>
            <a:lvl1pPr marL="0" indent="0">
              <a:buNone/>
              <a:defRPr sz="1100" b="1"/>
            </a:lvl1pPr>
            <a:lvl2pPr marL="210902" indent="0">
              <a:buNone/>
              <a:defRPr sz="900" b="1"/>
            </a:lvl2pPr>
            <a:lvl3pPr marL="421804" indent="0">
              <a:buNone/>
              <a:defRPr sz="800" b="1"/>
            </a:lvl3pPr>
            <a:lvl4pPr marL="632705" indent="0">
              <a:buNone/>
              <a:defRPr sz="700" b="1"/>
            </a:lvl4pPr>
            <a:lvl5pPr marL="843607" indent="0">
              <a:buNone/>
              <a:defRPr sz="700" b="1"/>
            </a:lvl5pPr>
            <a:lvl6pPr marL="1054509" indent="0">
              <a:buNone/>
              <a:defRPr sz="700" b="1"/>
            </a:lvl6pPr>
            <a:lvl7pPr marL="1265409" indent="0">
              <a:buNone/>
              <a:defRPr sz="700" b="1"/>
            </a:lvl7pPr>
            <a:lvl8pPr marL="1476313" indent="0">
              <a:buNone/>
              <a:defRPr sz="700" b="1"/>
            </a:lvl8pPr>
            <a:lvl9pPr marL="1687213" indent="0">
              <a:buNone/>
              <a:defRPr sz="700" b="1"/>
            </a:lvl9pPr>
          </a:lstStyle>
          <a:p>
            <a:pPr lvl="0"/>
            <a:r>
              <a:rPr lang="pt-PT"/>
              <a:t>Clique para editar os estilos</a:t>
            </a:r>
          </a:p>
        </p:txBody>
      </p:sp>
      <p:sp>
        <p:nvSpPr>
          <p:cNvPr id="6" name="Marcador de Posição de Conteúdo 5"/>
          <p:cNvSpPr>
            <a:spLocks noGrp="1"/>
          </p:cNvSpPr>
          <p:nvPr>
            <p:ph sz="quarter" idx="4"/>
          </p:nvPr>
        </p:nvSpPr>
        <p:spPr>
          <a:xfrm>
            <a:off x="4644798" y="2174966"/>
            <a:ext cx="4042002" cy="3951514"/>
          </a:xfrm>
          <a:prstGeom prst="rect">
            <a:avLst/>
          </a:prstGeom>
        </p:spPr>
        <p:txBody>
          <a:bodyPr lIns="42180" tIns="21090" rIns="42180" bIns="21090"/>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Tree>
    <p:extLst>
      <p:ext uri="{BB962C8B-B14F-4D97-AF65-F5344CB8AC3E}">
        <p14:creationId xmlns:p14="http://schemas.microsoft.com/office/powerpoint/2010/main" val="1903531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8229600" cy="1143000"/>
          </a:xfrm>
          <a:prstGeom prst="rect">
            <a:avLst/>
          </a:prstGeom>
        </p:spPr>
        <p:txBody>
          <a:bodyPr lIns="42180" tIns="21090" rIns="42180" bIns="21090"/>
          <a:lstStyle/>
          <a:p>
            <a:r>
              <a:rPr lang="pt-PT"/>
              <a:t>Clique para editar o estilo</a:t>
            </a:r>
          </a:p>
        </p:txBody>
      </p:sp>
    </p:spTree>
    <p:extLst>
      <p:ext uri="{BB962C8B-B14F-4D97-AF65-F5344CB8AC3E}">
        <p14:creationId xmlns:p14="http://schemas.microsoft.com/office/powerpoint/2010/main" val="699503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342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2687"/>
            <a:ext cx="3008539" cy="1162594"/>
          </a:xfrm>
          <a:prstGeom prst="rect">
            <a:avLst/>
          </a:prstGeom>
        </p:spPr>
        <p:txBody>
          <a:bodyPr lIns="42180" tIns="21090" rIns="42180" bIns="21090" anchor="b"/>
          <a:lstStyle>
            <a:lvl1pPr algn="l">
              <a:defRPr sz="900" b="1"/>
            </a:lvl1pPr>
          </a:lstStyle>
          <a:p>
            <a:r>
              <a:rPr lang="pt-PT"/>
              <a:t>Clique para editar o estilo</a:t>
            </a:r>
          </a:p>
        </p:txBody>
      </p:sp>
      <p:sp>
        <p:nvSpPr>
          <p:cNvPr id="3" name="Marcador de Posição de Conteúdo 2"/>
          <p:cNvSpPr>
            <a:spLocks noGrp="1"/>
          </p:cNvSpPr>
          <p:nvPr>
            <p:ph idx="1"/>
          </p:nvPr>
        </p:nvSpPr>
        <p:spPr>
          <a:xfrm>
            <a:off x="3575281" y="272691"/>
            <a:ext cx="5111523" cy="5853793"/>
          </a:xfrm>
          <a:prstGeom prst="rect">
            <a:avLst/>
          </a:prstGeom>
        </p:spPr>
        <p:txBody>
          <a:bodyPr lIns="42180" tIns="21090" rIns="42180" bIns="21090"/>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281"/>
            <a:ext cx="3008539" cy="4691199"/>
          </a:xfrm>
          <a:prstGeom prst="rect">
            <a:avLst/>
          </a:prstGeom>
        </p:spPr>
        <p:txBody>
          <a:bodyPr lIns="42180" tIns="21090" rIns="42180" bIns="21090"/>
          <a:lstStyle>
            <a:lvl1pPr marL="0" indent="0">
              <a:buNone/>
              <a:defRPr sz="600"/>
            </a:lvl1pPr>
            <a:lvl2pPr marL="210902" indent="0">
              <a:buNone/>
              <a:defRPr sz="600"/>
            </a:lvl2pPr>
            <a:lvl3pPr marL="421804" indent="0">
              <a:buNone/>
              <a:defRPr sz="500"/>
            </a:lvl3pPr>
            <a:lvl4pPr marL="632705" indent="0">
              <a:buNone/>
              <a:defRPr sz="400"/>
            </a:lvl4pPr>
            <a:lvl5pPr marL="843607" indent="0">
              <a:buNone/>
              <a:defRPr sz="400"/>
            </a:lvl5pPr>
            <a:lvl6pPr marL="1054509" indent="0">
              <a:buNone/>
              <a:defRPr sz="400"/>
            </a:lvl6pPr>
            <a:lvl7pPr marL="1265409" indent="0">
              <a:buNone/>
              <a:defRPr sz="400"/>
            </a:lvl7pPr>
            <a:lvl8pPr marL="1476313" indent="0">
              <a:buNone/>
              <a:defRPr sz="400"/>
            </a:lvl8pPr>
            <a:lvl9pPr marL="1687213" indent="0">
              <a:buNone/>
              <a:defRPr sz="400"/>
            </a:lvl9pPr>
          </a:lstStyle>
          <a:p>
            <a:pPr lvl="0"/>
            <a:r>
              <a:rPr lang="pt-PT"/>
              <a:t>Clique para editar os estilos</a:t>
            </a:r>
          </a:p>
        </p:txBody>
      </p:sp>
    </p:spTree>
    <p:extLst>
      <p:ext uri="{BB962C8B-B14F-4D97-AF65-F5344CB8AC3E}">
        <p14:creationId xmlns:p14="http://schemas.microsoft.com/office/powerpoint/2010/main" val="3296650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061" y="4800600"/>
            <a:ext cx="5486400" cy="566601"/>
          </a:xfrm>
          <a:prstGeom prst="rect">
            <a:avLst/>
          </a:prstGeom>
        </p:spPr>
        <p:txBody>
          <a:bodyPr lIns="42180" tIns="21090" rIns="42180" bIns="21090" anchor="b"/>
          <a:lstStyle>
            <a:lvl1pPr algn="l">
              <a:defRPr sz="900" b="1"/>
            </a:lvl1pPr>
          </a:lstStyle>
          <a:p>
            <a:r>
              <a:rPr lang="pt-PT"/>
              <a:t>Clique para editar o estilo</a:t>
            </a:r>
          </a:p>
        </p:txBody>
      </p:sp>
      <p:sp>
        <p:nvSpPr>
          <p:cNvPr id="3" name="Marcador de Posição da Imagem 2"/>
          <p:cNvSpPr>
            <a:spLocks noGrp="1"/>
          </p:cNvSpPr>
          <p:nvPr>
            <p:ph type="pic" idx="1"/>
          </p:nvPr>
        </p:nvSpPr>
        <p:spPr>
          <a:xfrm>
            <a:off x="1792061" y="613138"/>
            <a:ext cx="5486400" cy="4114800"/>
          </a:xfrm>
          <a:prstGeom prst="rect">
            <a:avLst/>
          </a:prstGeom>
        </p:spPr>
        <p:txBody>
          <a:bodyPr lIns="42180" tIns="21090" rIns="42180" bIns="21090"/>
          <a:lstStyle>
            <a:lvl1pPr marL="0" indent="0">
              <a:buNone/>
              <a:defRPr sz="1500"/>
            </a:lvl1pPr>
            <a:lvl2pPr marL="210902" indent="0">
              <a:buNone/>
              <a:defRPr sz="1300"/>
            </a:lvl2pPr>
            <a:lvl3pPr marL="421804" indent="0">
              <a:buNone/>
              <a:defRPr sz="1100"/>
            </a:lvl3pPr>
            <a:lvl4pPr marL="632705" indent="0">
              <a:buNone/>
              <a:defRPr sz="900"/>
            </a:lvl4pPr>
            <a:lvl5pPr marL="843607" indent="0">
              <a:buNone/>
              <a:defRPr sz="900"/>
            </a:lvl5pPr>
            <a:lvl6pPr marL="1054509" indent="0">
              <a:buNone/>
              <a:defRPr sz="900"/>
            </a:lvl6pPr>
            <a:lvl7pPr marL="1265409" indent="0">
              <a:buNone/>
              <a:defRPr sz="900"/>
            </a:lvl7pPr>
            <a:lvl8pPr marL="1476313" indent="0">
              <a:buNone/>
              <a:defRPr sz="900"/>
            </a:lvl8pPr>
            <a:lvl9pPr marL="1687213" indent="0">
              <a:buNone/>
              <a:defRPr sz="900"/>
            </a:lvl9pPr>
          </a:lstStyle>
          <a:p>
            <a:pPr lvl="0"/>
            <a:endParaRPr lang="pt-PT" noProof="0">
              <a:sym typeface="Gill Sans" charset="0"/>
            </a:endParaRPr>
          </a:p>
        </p:txBody>
      </p:sp>
      <p:sp>
        <p:nvSpPr>
          <p:cNvPr id="4" name="Marcador de Posição do Texto 3"/>
          <p:cNvSpPr>
            <a:spLocks noGrp="1"/>
          </p:cNvSpPr>
          <p:nvPr>
            <p:ph type="body" sz="half" idx="2"/>
          </p:nvPr>
        </p:nvSpPr>
        <p:spPr>
          <a:xfrm>
            <a:off x="1792061" y="5367201"/>
            <a:ext cx="5486400" cy="804999"/>
          </a:xfrm>
          <a:prstGeom prst="rect">
            <a:avLst/>
          </a:prstGeom>
        </p:spPr>
        <p:txBody>
          <a:bodyPr lIns="42180" tIns="21090" rIns="42180" bIns="21090"/>
          <a:lstStyle>
            <a:lvl1pPr marL="0" indent="0">
              <a:buNone/>
              <a:defRPr sz="600"/>
            </a:lvl1pPr>
            <a:lvl2pPr marL="210902" indent="0">
              <a:buNone/>
              <a:defRPr sz="600"/>
            </a:lvl2pPr>
            <a:lvl3pPr marL="421804" indent="0">
              <a:buNone/>
              <a:defRPr sz="500"/>
            </a:lvl3pPr>
            <a:lvl4pPr marL="632705" indent="0">
              <a:buNone/>
              <a:defRPr sz="400"/>
            </a:lvl4pPr>
            <a:lvl5pPr marL="843607" indent="0">
              <a:buNone/>
              <a:defRPr sz="400"/>
            </a:lvl5pPr>
            <a:lvl6pPr marL="1054509" indent="0">
              <a:buNone/>
              <a:defRPr sz="400"/>
            </a:lvl6pPr>
            <a:lvl7pPr marL="1265409" indent="0">
              <a:buNone/>
              <a:defRPr sz="400"/>
            </a:lvl7pPr>
            <a:lvl8pPr marL="1476313" indent="0">
              <a:buNone/>
              <a:defRPr sz="400"/>
            </a:lvl8pPr>
            <a:lvl9pPr marL="1687213" indent="0">
              <a:buNone/>
              <a:defRPr sz="400"/>
            </a:lvl9pPr>
          </a:lstStyle>
          <a:p>
            <a:pPr lvl="0"/>
            <a:r>
              <a:rPr lang="pt-PT"/>
              <a:t>Clique para editar os estilos</a:t>
            </a:r>
          </a:p>
        </p:txBody>
      </p:sp>
    </p:spTree>
    <p:extLst>
      <p:ext uri="{BB962C8B-B14F-4D97-AF65-F5344CB8AC3E}">
        <p14:creationId xmlns:p14="http://schemas.microsoft.com/office/powerpoint/2010/main" val="2945710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8229600" cy="1143000"/>
          </a:xfrm>
          <a:prstGeom prst="rect">
            <a:avLst/>
          </a:prstGeom>
        </p:spPr>
        <p:txBody>
          <a:bodyPr lIns="42180" tIns="21090" rIns="42180" bIns="21090"/>
          <a:lstStyle/>
          <a:p>
            <a:r>
              <a:rPr lang="pt-PT"/>
              <a:t>Clique para editar o estilo</a:t>
            </a:r>
          </a:p>
        </p:txBody>
      </p:sp>
      <p:sp>
        <p:nvSpPr>
          <p:cNvPr id="3" name="Marcador de Posição de Texto Vertical 2"/>
          <p:cNvSpPr>
            <a:spLocks noGrp="1"/>
          </p:cNvSpPr>
          <p:nvPr>
            <p:ph type="body" orient="vert" idx="1"/>
          </p:nvPr>
        </p:nvSpPr>
        <p:spPr>
          <a:xfrm>
            <a:off x="457200" y="1600200"/>
            <a:ext cx="8229600" cy="4526280"/>
          </a:xfrm>
          <a:prstGeom prst="rect">
            <a:avLst/>
          </a:prstGeom>
        </p:spPr>
        <p:txBody>
          <a:bodyPr vert="eaVert" lIns="42180" tIns="21090" rIns="42180" bIns="2109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Tree>
    <p:extLst>
      <p:ext uri="{BB962C8B-B14F-4D97-AF65-F5344CB8AC3E}">
        <p14:creationId xmlns:p14="http://schemas.microsoft.com/office/powerpoint/2010/main" val="2280005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320"/>
            <a:ext cx="2057400" cy="5852160"/>
          </a:xfrm>
          <a:prstGeom prst="rect">
            <a:avLst/>
          </a:prstGeom>
        </p:spPr>
        <p:txBody>
          <a:bodyPr vert="eaVert" lIns="42180" tIns="21090" rIns="42180" bIns="21090"/>
          <a:lstStyle/>
          <a:p>
            <a:r>
              <a:rPr lang="pt-PT"/>
              <a:t>Clique para editar o estilo</a:t>
            </a:r>
          </a:p>
        </p:txBody>
      </p:sp>
      <p:sp>
        <p:nvSpPr>
          <p:cNvPr id="3" name="Marcador de Posição de Texto Vertical 2"/>
          <p:cNvSpPr>
            <a:spLocks noGrp="1"/>
          </p:cNvSpPr>
          <p:nvPr>
            <p:ph type="body" orient="vert" idx="1"/>
          </p:nvPr>
        </p:nvSpPr>
        <p:spPr>
          <a:xfrm>
            <a:off x="457200" y="274320"/>
            <a:ext cx="6106886" cy="5852160"/>
          </a:xfrm>
          <a:prstGeom prst="rect">
            <a:avLst/>
          </a:prstGeom>
        </p:spPr>
        <p:txBody>
          <a:bodyPr vert="eaVert" lIns="42180" tIns="21090" rIns="42180" bIns="2109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Tree>
    <p:extLst>
      <p:ext uri="{BB962C8B-B14F-4D97-AF65-F5344CB8AC3E}">
        <p14:creationId xmlns:p14="http://schemas.microsoft.com/office/powerpoint/2010/main" val="789735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9/11/18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9/11/18</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9/11/18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9/11/18</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71"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7519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13">
            <a:clrChange>
              <a:clrFrom>
                <a:srgbClr val="FFFFFF"/>
              </a:clrFrom>
              <a:clrTo>
                <a:srgbClr val="FFFFFF">
                  <a:alpha val="0"/>
                </a:srgbClr>
              </a:clrTo>
            </a:clrChange>
          </a:blip>
          <a:srcRect/>
          <a:stretch>
            <a:fillRect/>
          </a:stretch>
        </p:blipFill>
        <p:spPr bwMode="auto">
          <a:xfrm>
            <a:off x="7618717" y="6333068"/>
            <a:ext cx="1423680"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455900" rtl="0" eaLnBrk="1" latinLnBrk="0" hangingPunct="1">
        <a:spcBef>
          <a:spcPct val="0"/>
        </a:spcBef>
        <a:buNone/>
        <a:defRPr sz="4400" kern="1200">
          <a:solidFill>
            <a:schemeClr val="tx1"/>
          </a:solidFill>
          <a:latin typeface="+mj-lt"/>
          <a:ea typeface="+mj-ea"/>
          <a:cs typeface="+mj-cs"/>
        </a:defRPr>
      </a:lvl1pPr>
    </p:titleStyle>
    <p:bodyStyle>
      <a:lvl1pPr marL="341925" indent="-341925" algn="l" defTabSz="455900" rtl="0" eaLnBrk="1" latinLnBrk="0" hangingPunct="1">
        <a:spcBef>
          <a:spcPct val="20000"/>
        </a:spcBef>
        <a:buFont typeface="Arial"/>
        <a:buChar char="•"/>
        <a:defRPr sz="3200" kern="1200">
          <a:solidFill>
            <a:schemeClr val="tx1"/>
          </a:solidFill>
          <a:latin typeface="+mn-lt"/>
          <a:ea typeface="+mn-ea"/>
          <a:cs typeface="+mn-cs"/>
        </a:defRPr>
      </a:lvl1pPr>
      <a:lvl2pPr marL="740844" indent="-284926" algn="l" defTabSz="455900" rtl="0" eaLnBrk="1" latinLnBrk="0" hangingPunct="1">
        <a:spcBef>
          <a:spcPct val="20000"/>
        </a:spcBef>
        <a:buFont typeface="Arial"/>
        <a:buChar char="–"/>
        <a:defRPr sz="2800" kern="1200">
          <a:solidFill>
            <a:schemeClr val="tx1"/>
          </a:solidFill>
          <a:latin typeface="+mn-lt"/>
          <a:ea typeface="+mn-ea"/>
          <a:cs typeface="+mn-cs"/>
        </a:defRPr>
      </a:lvl2pPr>
      <a:lvl3pPr marL="1139748" indent="-227950" algn="l" defTabSz="455900" rtl="0" eaLnBrk="1" latinLnBrk="0" hangingPunct="1">
        <a:spcBef>
          <a:spcPct val="20000"/>
        </a:spcBef>
        <a:buFont typeface="Arial"/>
        <a:buChar char="•"/>
        <a:defRPr sz="2400" kern="1200">
          <a:solidFill>
            <a:schemeClr val="tx1"/>
          </a:solidFill>
          <a:latin typeface="+mn-lt"/>
          <a:ea typeface="+mn-ea"/>
          <a:cs typeface="+mn-cs"/>
        </a:defRPr>
      </a:lvl3pPr>
      <a:lvl4pPr marL="1595645" indent="-227950" algn="l" defTabSz="455900" rtl="0" eaLnBrk="1" latinLnBrk="0" hangingPunct="1">
        <a:spcBef>
          <a:spcPct val="20000"/>
        </a:spcBef>
        <a:buFont typeface="Arial"/>
        <a:buChar char="–"/>
        <a:defRPr sz="2000" kern="1200">
          <a:solidFill>
            <a:schemeClr val="tx1"/>
          </a:solidFill>
          <a:latin typeface="+mn-lt"/>
          <a:ea typeface="+mn-ea"/>
          <a:cs typeface="+mn-cs"/>
        </a:defRPr>
      </a:lvl4pPr>
      <a:lvl5pPr marL="2051548" indent="-227950" algn="l" defTabSz="455900" rtl="0" eaLnBrk="1" latinLnBrk="0" hangingPunct="1">
        <a:spcBef>
          <a:spcPct val="20000"/>
        </a:spcBef>
        <a:buFont typeface="Arial"/>
        <a:buChar char="»"/>
        <a:defRPr sz="2000" kern="1200">
          <a:solidFill>
            <a:schemeClr val="tx1"/>
          </a:solidFill>
          <a:latin typeface="+mn-lt"/>
          <a:ea typeface="+mn-ea"/>
          <a:cs typeface="+mn-cs"/>
        </a:defRPr>
      </a:lvl5pPr>
      <a:lvl6pPr marL="2507436" indent="-227950" algn="l" defTabSz="455900" rtl="0" eaLnBrk="1" latinLnBrk="0" hangingPunct="1">
        <a:spcBef>
          <a:spcPct val="20000"/>
        </a:spcBef>
        <a:buFont typeface="Arial"/>
        <a:buChar char="•"/>
        <a:defRPr sz="2000" kern="1200">
          <a:solidFill>
            <a:schemeClr val="tx1"/>
          </a:solidFill>
          <a:latin typeface="+mn-lt"/>
          <a:ea typeface="+mn-ea"/>
          <a:cs typeface="+mn-cs"/>
        </a:defRPr>
      </a:lvl6pPr>
      <a:lvl7pPr marL="2963334" indent="-227950" algn="l" defTabSz="455900" rtl="0" eaLnBrk="1" latinLnBrk="0" hangingPunct="1">
        <a:spcBef>
          <a:spcPct val="20000"/>
        </a:spcBef>
        <a:buFont typeface="Arial"/>
        <a:buChar char="•"/>
        <a:defRPr sz="2000" kern="1200">
          <a:solidFill>
            <a:schemeClr val="tx1"/>
          </a:solidFill>
          <a:latin typeface="+mn-lt"/>
          <a:ea typeface="+mn-ea"/>
          <a:cs typeface="+mn-cs"/>
        </a:defRPr>
      </a:lvl7pPr>
      <a:lvl8pPr marL="3419237" indent="-227950" algn="l" defTabSz="455900" rtl="0" eaLnBrk="1" latinLnBrk="0" hangingPunct="1">
        <a:spcBef>
          <a:spcPct val="20000"/>
        </a:spcBef>
        <a:buFont typeface="Arial"/>
        <a:buChar char="•"/>
        <a:defRPr sz="2000" kern="1200">
          <a:solidFill>
            <a:schemeClr val="tx1"/>
          </a:solidFill>
          <a:latin typeface="+mn-lt"/>
          <a:ea typeface="+mn-ea"/>
          <a:cs typeface="+mn-cs"/>
        </a:defRPr>
      </a:lvl8pPr>
      <a:lvl9pPr marL="3875130" indent="-227950" algn="l" defTabSz="4559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00" rtl="0" eaLnBrk="1" latinLnBrk="0" hangingPunct="1">
        <a:defRPr sz="1800" kern="1200">
          <a:solidFill>
            <a:schemeClr val="tx1"/>
          </a:solidFill>
          <a:latin typeface="+mn-lt"/>
          <a:ea typeface="+mn-ea"/>
          <a:cs typeface="+mn-cs"/>
        </a:defRPr>
      </a:lvl1pPr>
      <a:lvl2pPr marL="455900" algn="l" defTabSz="455900" rtl="0" eaLnBrk="1" latinLnBrk="0" hangingPunct="1">
        <a:defRPr sz="1800" kern="1200">
          <a:solidFill>
            <a:schemeClr val="tx1"/>
          </a:solidFill>
          <a:latin typeface="+mn-lt"/>
          <a:ea typeface="+mn-ea"/>
          <a:cs typeface="+mn-cs"/>
        </a:defRPr>
      </a:lvl2pPr>
      <a:lvl3pPr marL="911800" algn="l" defTabSz="455900" rtl="0" eaLnBrk="1" latinLnBrk="0" hangingPunct="1">
        <a:defRPr sz="1800" kern="1200">
          <a:solidFill>
            <a:schemeClr val="tx1"/>
          </a:solidFill>
          <a:latin typeface="+mn-lt"/>
          <a:ea typeface="+mn-ea"/>
          <a:cs typeface="+mn-cs"/>
        </a:defRPr>
      </a:lvl3pPr>
      <a:lvl4pPr marL="1367700" algn="l" defTabSz="455900" rtl="0" eaLnBrk="1" latinLnBrk="0" hangingPunct="1">
        <a:defRPr sz="1800" kern="1200">
          <a:solidFill>
            <a:schemeClr val="tx1"/>
          </a:solidFill>
          <a:latin typeface="+mn-lt"/>
          <a:ea typeface="+mn-ea"/>
          <a:cs typeface="+mn-cs"/>
        </a:defRPr>
      </a:lvl4pPr>
      <a:lvl5pPr marL="1823592" algn="l" defTabSz="455900" rtl="0" eaLnBrk="1" latinLnBrk="0" hangingPunct="1">
        <a:defRPr sz="1800" kern="1200">
          <a:solidFill>
            <a:schemeClr val="tx1"/>
          </a:solidFill>
          <a:latin typeface="+mn-lt"/>
          <a:ea typeface="+mn-ea"/>
          <a:cs typeface="+mn-cs"/>
        </a:defRPr>
      </a:lvl5pPr>
      <a:lvl6pPr marL="2279488" algn="l" defTabSz="455900" rtl="0" eaLnBrk="1" latinLnBrk="0" hangingPunct="1">
        <a:defRPr sz="1800" kern="1200">
          <a:solidFill>
            <a:schemeClr val="tx1"/>
          </a:solidFill>
          <a:latin typeface="+mn-lt"/>
          <a:ea typeface="+mn-ea"/>
          <a:cs typeface="+mn-cs"/>
        </a:defRPr>
      </a:lvl6pPr>
      <a:lvl7pPr marL="2735390" algn="l" defTabSz="455900" rtl="0" eaLnBrk="1" latinLnBrk="0" hangingPunct="1">
        <a:defRPr sz="1800" kern="1200">
          <a:solidFill>
            <a:schemeClr val="tx1"/>
          </a:solidFill>
          <a:latin typeface="+mn-lt"/>
          <a:ea typeface="+mn-ea"/>
          <a:cs typeface="+mn-cs"/>
        </a:defRPr>
      </a:lvl7pPr>
      <a:lvl8pPr marL="3191283" algn="l" defTabSz="455900" rtl="0" eaLnBrk="1" latinLnBrk="0" hangingPunct="1">
        <a:defRPr sz="1800" kern="1200">
          <a:solidFill>
            <a:schemeClr val="tx1"/>
          </a:solidFill>
          <a:latin typeface="+mn-lt"/>
          <a:ea typeface="+mn-ea"/>
          <a:cs typeface="+mn-cs"/>
        </a:defRPr>
      </a:lvl8pPr>
      <a:lvl9pPr marL="3647183" algn="l" defTabSz="4559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eaLnBrk="0" fontAlgn="base" hangingPunct="0">
        <a:spcBef>
          <a:spcPct val="0"/>
        </a:spcBef>
        <a:spcAft>
          <a:spcPct val="0"/>
        </a:spcAft>
        <a:defRPr sz="5300">
          <a:solidFill>
            <a:schemeClr val="tx1"/>
          </a:solidFill>
          <a:latin typeface="+mj-lt"/>
          <a:ea typeface="+mj-ea"/>
          <a:cs typeface="+mj-cs"/>
          <a:sym typeface="Gill Sans" charset="0"/>
        </a:defRPr>
      </a:lvl1pPr>
      <a:lvl2pPr algn="ctr" rtl="0" eaLnBrk="0" fontAlgn="base" hangingPunct="0">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5pPr>
      <a:lvl6pPr marL="210902"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6pPr>
      <a:lvl7pPr marL="421804"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7pPr>
      <a:lvl8pPr marL="632705"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8pPr>
      <a:lvl9pPr marL="843607"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9pPr>
    </p:titleStyle>
    <p:bodyStyle>
      <a:lvl1pPr marL="456954" indent="-310494" algn="l" rtl="0" eaLnBrk="0" fontAlgn="base" hangingPunct="0">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1pPr>
      <a:lvl2pPr marL="661996" indent="-310494" algn="l" rtl="0" eaLnBrk="0" fontAlgn="base" hangingPunct="0">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2pPr>
      <a:lvl3pPr marL="867039" indent="-310494" algn="l" rtl="0" eaLnBrk="0" fontAlgn="base" hangingPunct="0">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3pPr>
      <a:lvl4pPr marL="1072082" indent="-310494" algn="l" rtl="0" eaLnBrk="0" fontAlgn="base" hangingPunct="0">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4pPr>
      <a:lvl5pPr marL="1277125" indent="-310494" algn="l" rtl="0" eaLnBrk="0" fontAlgn="base" hangingPunct="0">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5pPr>
      <a:lvl6pPr marL="1488027" indent="-310494" algn="l" rtl="0" fontAlgn="base">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6pPr>
      <a:lvl7pPr marL="1698929" indent="-310494" algn="l" rtl="0" fontAlgn="base">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7pPr>
      <a:lvl8pPr marL="1909830" indent="-310494" algn="l" rtl="0" fontAlgn="base">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8pPr>
      <a:lvl9pPr marL="2120732" indent="-310494" algn="l" rtl="0" fontAlgn="base">
        <a:spcBef>
          <a:spcPts val="2400"/>
        </a:spcBef>
        <a:spcAft>
          <a:spcPct val="0"/>
        </a:spcAft>
        <a:buSzPct val="171000"/>
        <a:buFont typeface="Gill Sans" charset="0"/>
        <a:buChar char="•"/>
        <a:defRPr sz="1900">
          <a:solidFill>
            <a:schemeClr val="tx1"/>
          </a:solidFill>
          <a:latin typeface="+mn-lt"/>
          <a:ea typeface="+mn-ea"/>
          <a:cs typeface="+mn-cs"/>
          <a:sym typeface="Gill Sans" charset="0"/>
        </a:defRPr>
      </a:lvl9pPr>
    </p:bodyStyle>
    <p:otherStyle>
      <a:defPPr>
        <a:defRPr lang="pt-PT"/>
      </a:defPPr>
      <a:lvl1pPr marL="0" algn="l" defTabSz="421804" rtl="0" eaLnBrk="1" latinLnBrk="0" hangingPunct="1">
        <a:defRPr sz="800" kern="1200">
          <a:solidFill>
            <a:schemeClr val="tx1"/>
          </a:solidFill>
          <a:latin typeface="+mn-lt"/>
          <a:ea typeface="+mn-ea"/>
          <a:cs typeface="+mn-cs"/>
        </a:defRPr>
      </a:lvl1pPr>
      <a:lvl2pPr marL="210902" algn="l" defTabSz="421804" rtl="0" eaLnBrk="1" latinLnBrk="0" hangingPunct="1">
        <a:defRPr sz="800" kern="1200">
          <a:solidFill>
            <a:schemeClr val="tx1"/>
          </a:solidFill>
          <a:latin typeface="+mn-lt"/>
          <a:ea typeface="+mn-ea"/>
          <a:cs typeface="+mn-cs"/>
        </a:defRPr>
      </a:lvl2pPr>
      <a:lvl3pPr marL="421804" algn="l" defTabSz="421804" rtl="0" eaLnBrk="1" latinLnBrk="0" hangingPunct="1">
        <a:defRPr sz="800" kern="1200">
          <a:solidFill>
            <a:schemeClr val="tx1"/>
          </a:solidFill>
          <a:latin typeface="+mn-lt"/>
          <a:ea typeface="+mn-ea"/>
          <a:cs typeface="+mn-cs"/>
        </a:defRPr>
      </a:lvl3pPr>
      <a:lvl4pPr marL="632705" algn="l" defTabSz="421804" rtl="0" eaLnBrk="1" latinLnBrk="0" hangingPunct="1">
        <a:defRPr sz="800" kern="1200">
          <a:solidFill>
            <a:schemeClr val="tx1"/>
          </a:solidFill>
          <a:latin typeface="+mn-lt"/>
          <a:ea typeface="+mn-ea"/>
          <a:cs typeface="+mn-cs"/>
        </a:defRPr>
      </a:lvl4pPr>
      <a:lvl5pPr marL="843607" algn="l" defTabSz="421804" rtl="0" eaLnBrk="1" latinLnBrk="0" hangingPunct="1">
        <a:defRPr sz="800" kern="1200">
          <a:solidFill>
            <a:schemeClr val="tx1"/>
          </a:solidFill>
          <a:latin typeface="+mn-lt"/>
          <a:ea typeface="+mn-ea"/>
          <a:cs typeface="+mn-cs"/>
        </a:defRPr>
      </a:lvl5pPr>
      <a:lvl6pPr marL="1054509" algn="l" defTabSz="421804" rtl="0" eaLnBrk="1" latinLnBrk="0" hangingPunct="1">
        <a:defRPr sz="800" kern="1200">
          <a:solidFill>
            <a:schemeClr val="tx1"/>
          </a:solidFill>
          <a:latin typeface="+mn-lt"/>
          <a:ea typeface="+mn-ea"/>
          <a:cs typeface="+mn-cs"/>
        </a:defRPr>
      </a:lvl6pPr>
      <a:lvl7pPr marL="1265409" algn="l" defTabSz="421804" rtl="0" eaLnBrk="1" latinLnBrk="0" hangingPunct="1">
        <a:defRPr sz="800" kern="1200">
          <a:solidFill>
            <a:schemeClr val="tx1"/>
          </a:solidFill>
          <a:latin typeface="+mn-lt"/>
          <a:ea typeface="+mn-ea"/>
          <a:cs typeface="+mn-cs"/>
        </a:defRPr>
      </a:lvl7pPr>
      <a:lvl8pPr marL="1476313" algn="l" defTabSz="421804" rtl="0" eaLnBrk="1" latinLnBrk="0" hangingPunct="1">
        <a:defRPr sz="800" kern="1200">
          <a:solidFill>
            <a:schemeClr val="tx1"/>
          </a:solidFill>
          <a:latin typeface="+mn-lt"/>
          <a:ea typeface="+mn-ea"/>
          <a:cs typeface="+mn-cs"/>
        </a:defRPr>
      </a:lvl8pPr>
      <a:lvl9pPr marL="1687213" algn="l" defTabSz="42180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FCUL_AULAS/IETT2015_2016/AULA%202/YouTube%20-%20Employment%20vs%20Business.mp4" TargetMode="External"/><Relationship Id="rId1" Type="http://schemas.microsoft.com/office/2007/relationships/media" Target="file://localhost/FCUL_AULAS/IETT2015_2016/AULA%202/YouTube%20-%20Employment%20vs%20Business.mp4" TargetMode="Externa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FCUL_AULAS/IETT2016_2017/AULA%202/YouTube%20-%20Steve%20Jobs%20**An%20Entrepreneur**.mp4" TargetMode="External"/><Relationship Id="rId1" Type="http://schemas.microsoft.com/office/2007/relationships/media" Target="file://localhost/FCUL_AULAS/IETT2016_2017/AULA%202/YouTube%20-%20Steve%20Jobs%20**An%20Entrepreneur**.mp4" TargetMode="External"/><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FCUL_AULAS/IETT2016_2017/AULA%202/YouTube%20-%20Technology%20Transfer%20-%20Warwick%20Ventures.mp4" TargetMode="External"/><Relationship Id="rId1" Type="http://schemas.microsoft.com/office/2007/relationships/media" Target="file://localhost/FCUL_AULAS/IETT2016_2017/AULA%202/YouTube%20-%20Technology%20Transfer%20-%20Warwick%20Ventures.mp4" TargetMode="Externa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orldwide.espacenet.com/?locale=en_" TargetMode="External"/><Relationship Id="rId2" Type="http://schemas.openxmlformats.org/officeDocument/2006/relationships/hyperlink" Target="http://patentscope.wipo.int/search/en/search.jsf" TargetMode="External"/><Relationship Id="rId1" Type="http://schemas.openxmlformats.org/officeDocument/2006/relationships/slideLayout" Target="../slideLayouts/slideLayout2.xml"/><Relationship Id="rId5" Type="http://schemas.openxmlformats.org/officeDocument/2006/relationships/hyperlink" Target="http://www.inpi.pt" TargetMode="External"/><Relationship Id="rId4" Type="http://schemas.openxmlformats.org/officeDocument/2006/relationships/hyperlink" Target="http://www.iapmei.p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CUL/IETT2018/AULA%201/YouTube%20-%20Think%20Different.mp4" TargetMode="External"/><Relationship Id="rId1" Type="http://schemas.microsoft.com/office/2007/relationships/media" Target="file:////FCUL/IETT2018/AULA%201/YouTube%20-%20Think%20Different.mp4" TargetMode="Externa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4" name="TextBox 3"/>
          <p:cNvSpPr txBox="1"/>
          <p:nvPr/>
        </p:nvSpPr>
        <p:spPr>
          <a:xfrm>
            <a:off x="63971" y="2564904"/>
            <a:ext cx="8784976" cy="954107"/>
          </a:xfrm>
          <a:prstGeom prst="rect">
            <a:avLst/>
          </a:prstGeom>
          <a:noFill/>
        </p:spPr>
        <p:txBody>
          <a:bodyPr wrap="square" rtlCol="0">
            <a:spAutoFit/>
          </a:bodyPr>
          <a:lstStyle/>
          <a:p>
            <a:pPr algn="ctr"/>
            <a:r>
              <a:rPr lang="en-GB" sz="2800" b="1" cap="all" dirty="0">
                <a:latin typeface="Verdana"/>
                <a:cs typeface="Verdana"/>
              </a:rPr>
              <a:t>INOVAÇÃO, EMPREENDEDORISMO E TRANSFERÊNCIA DE TECNOLOGIA</a:t>
            </a:r>
          </a:p>
        </p:txBody>
      </p:sp>
      <p:sp>
        <p:nvSpPr>
          <p:cNvPr id="9" name="TextBox 8"/>
          <p:cNvSpPr txBox="1"/>
          <p:nvPr/>
        </p:nvSpPr>
        <p:spPr>
          <a:xfrm>
            <a:off x="63971" y="4293096"/>
            <a:ext cx="9067799" cy="1969770"/>
          </a:xfrm>
          <a:prstGeom prst="rect">
            <a:avLst/>
          </a:prstGeom>
          <a:noFill/>
        </p:spPr>
        <p:txBody>
          <a:bodyPr wrap="square" rtlCol="0">
            <a:spAutoFit/>
          </a:bodyPr>
          <a:lstStyle/>
          <a:p>
            <a:pPr algn="ctr"/>
            <a:r>
              <a:rPr lang="en-GB" sz="1600" b="1" cap="all" dirty="0" err="1">
                <a:latin typeface="Verdana"/>
                <a:cs typeface="Verdana"/>
              </a:rPr>
              <a:t>Mestrado</a:t>
            </a:r>
            <a:r>
              <a:rPr lang="en-GB" sz="1600" b="1" cap="all" dirty="0">
                <a:latin typeface="Verdana"/>
                <a:cs typeface="Verdana"/>
              </a:rPr>
              <a:t> </a:t>
            </a:r>
            <a:r>
              <a:rPr lang="en-GB" sz="1600" b="1" cap="all" dirty="0" err="1">
                <a:latin typeface="Verdana"/>
                <a:cs typeface="Verdana"/>
              </a:rPr>
              <a:t>em</a:t>
            </a:r>
            <a:r>
              <a:rPr lang="en-GB" sz="1600" b="1" cap="all" dirty="0">
                <a:latin typeface="Verdana"/>
                <a:cs typeface="Verdana"/>
              </a:rPr>
              <a:t> </a:t>
            </a:r>
            <a:r>
              <a:rPr lang="en-GB" sz="1600" b="1" cap="all" dirty="0" err="1">
                <a:latin typeface="Verdana"/>
                <a:cs typeface="Verdana"/>
              </a:rPr>
              <a:t>Microbiologia</a:t>
            </a:r>
            <a:endParaRPr lang="en-GB" sz="1600" b="1" cap="all" dirty="0">
              <a:latin typeface="Verdana"/>
              <a:cs typeface="Verdana"/>
            </a:endParaRPr>
          </a:p>
          <a:p>
            <a:pPr algn="ctr"/>
            <a:r>
              <a:rPr lang="en-GB" sz="1600" b="1" cap="all" dirty="0">
                <a:latin typeface="Verdana"/>
                <a:cs typeface="Verdana"/>
              </a:rPr>
              <a:t>IST/FCUL</a:t>
            </a:r>
          </a:p>
          <a:p>
            <a:pPr algn="ctr"/>
            <a:endParaRPr lang="en-GB" sz="1600" b="1" cap="all" dirty="0">
              <a:latin typeface="Verdana"/>
              <a:cs typeface="Verdana"/>
            </a:endParaRPr>
          </a:p>
          <a:p>
            <a:pPr algn="ctr"/>
            <a:endParaRPr lang="en-GB" sz="1600" b="1" cap="all" dirty="0">
              <a:latin typeface="Verdana"/>
              <a:cs typeface="Verdana"/>
            </a:endParaRPr>
          </a:p>
          <a:p>
            <a:pPr algn="ctr"/>
            <a:r>
              <a:rPr lang="en-GB" sz="1400" b="1" cap="all" dirty="0">
                <a:solidFill>
                  <a:srgbClr val="7F7F7F"/>
                </a:solidFill>
                <a:latin typeface="Verdana"/>
                <a:cs typeface="Verdana"/>
              </a:rPr>
              <a:t>AULA 1</a:t>
            </a:r>
          </a:p>
          <a:p>
            <a:pPr algn="ctr"/>
            <a:r>
              <a:rPr lang="en-GB" sz="1400" b="1" cap="all" dirty="0">
                <a:solidFill>
                  <a:srgbClr val="7F7F7F"/>
                </a:solidFill>
                <a:latin typeface="Verdana"/>
                <a:cs typeface="Verdana"/>
              </a:rPr>
              <a:t>18 </a:t>
            </a:r>
            <a:r>
              <a:rPr lang="en-GB" sz="1400" b="1" cap="all" dirty="0" err="1">
                <a:solidFill>
                  <a:srgbClr val="7F7F7F"/>
                </a:solidFill>
                <a:latin typeface="Verdana"/>
                <a:cs typeface="Verdana"/>
              </a:rPr>
              <a:t>Setembro</a:t>
            </a:r>
            <a:r>
              <a:rPr lang="en-GB" sz="1400" b="1" cap="all" dirty="0">
                <a:solidFill>
                  <a:srgbClr val="7F7F7F"/>
                </a:solidFill>
                <a:latin typeface="Verdana"/>
                <a:cs typeface="Verdana"/>
              </a:rPr>
              <a:t> 2018</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899592" y="3645024"/>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pic>
        <p:nvPicPr>
          <p:cNvPr id="2" name="Picture 1"/>
          <p:cNvPicPr>
            <a:picLocks noChangeAspect="1"/>
          </p:cNvPicPr>
          <p:nvPr/>
        </p:nvPicPr>
        <p:blipFill>
          <a:blip r:embed="rId2"/>
          <a:stretch>
            <a:fillRect/>
          </a:stretch>
        </p:blipFill>
        <p:spPr>
          <a:xfrm>
            <a:off x="2051720" y="0"/>
            <a:ext cx="4968552" cy="195562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K2B projects</a:t>
            </a:r>
          </a:p>
        </p:txBody>
      </p:sp>
      <p:sp>
        <p:nvSpPr>
          <p:cNvPr id="3" name="Content Placeholder 2"/>
          <p:cNvSpPr>
            <a:spLocks noGrp="1"/>
          </p:cNvSpPr>
          <p:nvPr>
            <p:ph idx="1"/>
          </p:nvPr>
        </p:nvSpPr>
        <p:spPr>
          <a:xfrm>
            <a:off x="457200" y="1600200"/>
            <a:ext cx="8153400" cy="4525963"/>
          </a:xfrm>
        </p:spPr>
        <p:txBody>
          <a:bodyPr>
            <a:normAutofit fontScale="92500" lnSpcReduction="20000"/>
          </a:bodyPr>
          <a:lstStyle/>
          <a:p>
            <a:r>
              <a:rPr lang="en-GB" dirty="0"/>
              <a:t>Initial Pitch (10 min)</a:t>
            </a:r>
          </a:p>
          <a:p>
            <a:pPr>
              <a:buNone/>
            </a:pPr>
            <a:r>
              <a:rPr lang="en-GB" sz="1600" dirty="0"/>
              <a:t>(value proposition, business concept, clarity/focus, passion, innovation, time)</a:t>
            </a:r>
          </a:p>
          <a:p>
            <a:pPr>
              <a:buNone/>
            </a:pPr>
            <a:endParaRPr lang="en-GB" sz="1600" dirty="0"/>
          </a:p>
          <a:p>
            <a:r>
              <a:rPr lang="en-GB" dirty="0"/>
              <a:t>Deliver </a:t>
            </a:r>
            <a:r>
              <a:rPr lang="en-GB" i="1" dirty="0"/>
              <a:t>Value proposition</a:t>
            </a:r>
            <a:r>
              <a:rPr lang="en-GB" dirty="0"/>
              <a:t> </a:t>
            </a:r>
            <a:r>
              <a:rPr lang="en-GB" sz="1700" dirty="0"/>
              <a:t>(on closed envelope)</a:t>
            </a:r>
            <a:endParaRPr lang="en-GB" sz="1700" i="1" dirty="0"/>
          </a:p>
          <a:p>
            <a:pPr>
              <a:buNone/>
            </a:pPr>
            <a:endParaRPr lang="en-GB" sz="1600" i="1" dirty="0"/>
          </a:p>
          <a:p>
            <a:r>
              <a:rPr lang="en-GB" dirty="0"/>
              <a:t>Intermediate Pitch (10 min) </a:t>
            </a:r>
            <a:r>
              <a:rPr lang="en-GB" sz="1600" dirty="0"/>
              <a:t>(problem, value proposition, business concept, business model, market/industry, cost estimation, team, clarity/focus, passion, innovation, time)</a:t>
            </a:r>
          </a:p>
          <a:p>
            <a:endParaRPr lang="en-GB" sz="1600" dirty="0"/>
          </a:p>
          <a:p>
            <a:r>
              <a:rPr lang="en-GB" dirty="0"/>
              <a:t>Final Pitch (5 min) </a:t>
            </a:r>
            <a:r>
              <a:rPr lang="en-GB" sz="1730" dirty="0"/>
              <a:t>(Problem, Value proposition, business concept, business model, market/industry, cost estimation, team, clarity/focus, passion, innovation, time)</a:t>
            </a:r>
          </a:p>
          <a:p>
            <a:pPr marL="36576" indent="0">
              <a:buNone/>
            </a:pPr>
            <a:endParaRPr lang="en-GB" sz="1700" dirty="0"/>
          </a:p>
          <a:p>
            <a:r>
              <a:rPr lang="en-GB" sz="2800" dirty="0"/>
              <a:t>Deliver executive Summary &amp; BM Canvas variations + final (one week after end of classes)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K2B Projects</a:t>
            </a:r>
          </a:p>
        </p:txBody>
      </p:sp>
      <p:graphicFrame>
        <p:nvGraphicFramePr>
          <p:cNvPr id="4" name="Content Placeholder 3"/>
          <p:cNvGraphicFramePr>
            <a:graphicFrameLocks noGrp="1"/>
          </p:cNvGraphicFramePr>
          <p:nvPr>
            <p:ph idx="1"/>
          </p:nvPr>
        </p:nvGraphicFramePr>
        <p:xfrm>
          <a:off x="457200" y="1600200"/>
          <a:ext cx="7467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K2B Projects</a:t>
            </a:r>
          </a:p>
        </p:txBody>
      </p:sp>
      <p:graphicFrame>
        <p:nvGraphicFramePr>
          <p:cNvPr id="4" name="Content Placeholder 3"/>
          <p:cNvGraphicFramePr>
            <a:graphicFrameLocks noGrp="1"/>
          </p:cNvGraphicFramePr>
          <p:nvPr>
            <p:ph idx="1"/>
          </p:nvPr>
        </p:nvGraphicFramePr>
        <p:xfrm>
          <a:off x="457200" y="1371600"/>
          <a:ext cx="8305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K2B Project</a:t>
            </a:r>
          </a:p>
        </p:txBody>
      </p:sp>
      <p:graphicFrame>
        <p:nvGraphicFramePr>
          <p:cNvPr id="5" name="Content Placeholder 4"/>
          <p:cNvGraphicFramePr>
            <a:graphicFrameLocks noGrp="1"/>
          </p:cNvGraphicFramePr>
          <p:nvPr>
            <p:ph idx="1"/>
          </p:nvPr>
        </p:nvGraphicFramePr>
        <p:xfrm>
          <a:off x="381000" y="1371600"/>
          <a:ext cx="8305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0293" y="5628837"/>
            <a:ext cx="1588507" cy="646331"/>
          </a:xfrm>
          <a:prstGeom prst="rect">
            <a:avLst/>
          </a:prstGeom>
          <a:gradFill flip="none" rotWithShape="1">
            <a:gsLst>
              <a:gs pos="0">
                <a:schemeClr val="accent1"/>
              </a:gs>
              <a:gs pos="100000">
                <a:srgbClr val="FFFFFF"/>
              </a:gs>
            </a:gsLst>
            <a:lin ang="0" scaled="1"/>
            <a:tileRect/>
          </a:gradFill>
        </p:spPr>
        <p:txBody>
          <a:bodyPr wrap="square" rtlCol="0">
            <a:spAutoFit/>
          </a:bodyPr>
          <a:lstStyle/>
          <a:p>
            <a:pPr algn="ctr"/>
            <a:r>
              <a:rPr lang="en-GB" dirty="0">
                <a:solidFill>
                  <a:schemeClr val="tx2">
                    <a:lumMod val="25000"/>
                  </a:schemeClr>
                </a:solidFill>
              </a:rPr>
              <a:t>Very incipient technology</a:t>
            </a:r>
          </a:p>
        </p:txBody>
      </p:sp>
      <p:sp>
        <p:nvSpPr>
          <p:cNvPr id="7" name="TextBox 6"/>
          <p:cNvSpPr txBox="1"/>
          <p:nvPr/>
        </p:nvSpPr>
        <p:spPr>
          <a:xfrm>
            <a:off x="6858000" y="5638800"/>
            <a:ext cx="2045707" cy="646331"/>
          </a:xfrm>
          <a:prstGeom prst="rect">
            <a:avLst/>
          </a:prstGeom>
          <a:gradFill flip="none" rotWithShape="1">
            <a:gsLst>
              <a:gs pos="0">
                <a:schemeClr val="accent1"/>
              </a:gs>
              <a:gs pos="100000">
                <a:srgbClr val="FFFFFF"/>
              </a:gs>
            </a:gsLst>
            <a:lin ang="0" scaled="1"/>
            <a:tileRect/>
          </a:gradFill>
        </p:spPr>
        <p:txBody>
          <a:bodyPr wrap="square" rtlCol="0">
            <a:spAutoFit/>
          </a:bodyPr>
          <a:lstStyle/>
          <a:p>
            <a:pPr algn="ctr"/>
            <a:r>
              <a:rPr lang="en-GB" dirty="0">
                <a:solidFill>
                  <a:schemeClr val="tx2">
                    <a:lumMod val="25000"/>
                  </a:schemeClr>
                </a:solidFill>
              </a:rPr>
              <a:t>Near the market technology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6576" indent="0">
              <a:buNone/>
            </a:pPr>
            <a:r>
              <a:rPr lang="en-GB" dirty="0"/>
              <a:t>ALEX OSTERWALDER</a:t>
            </a:r>
          </a:p>
        </p:txBody>
      </p:sp>
      <p:sp>
        <p:nvSpPr>
          <p:cNvPr id="4"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HOW WILL WE GET THERE?</a:t>
            </a:r>
          </a:p>
        </p:txBody>
      </p:sp>
      <p:pic>
        <p:nvPicPr>
          <p:cNvPr id="5" name="Picture 4"/>
          <p:cNvPicPr>
            <a:picLocks noChangeAspect="1"/>
          </p:cNvPicPr>
          <p:nvPr/>
        </p:nvPicPr>
        <p:blipFill>
          <a:blip r:embed="rId2"/>
          <a:stretch>
            <a:fillRect/>
          </a:stretch>
        </p:blipFill>
        <p:spPr>
          <a:xfrm>
            <a:off x="5508104" y="1222953"/>
            <a:ext cx="3828997" cy="5400600"/>
          </a:xfrm>
          <a:prstGeom prst="rect">
            <a:avLst/>
          </a:prstGeom>
        </p:spPr>
      </p:pic>
      <p:pic>
        <p:nvPicPr>
          <p:cNvPr id="6" name="Picture 5"/>
          <p:cNvPicPr>
            <a:picLocks noChangeAspect="1"/>
          </p:cNvPicPr>
          <p:nvPr/>
        </p:nvPicPr>
        <p:blipFill>
          <a:blip r:embed="rId3"/>
          <a:stretch>
            <a:fillRect/>
          </a:stretch>
        </p:blipFill>
        <p:spPr>
          <a:xfrm>
            <a:off x="-72911" y="2132856"/>
            <a:ext cx="5460309" cy="4566804"/>
          </a:xfrm>
          <a:prstGeom prst="rect">
            <a:avLst/>
          </a:prstGeom>
        </p:spPr>
      </p:pic>
      <p:sp>
        <p:nvSpPr>
          <p:cNvPr id="7" name="Rectangle 6"/>
          <p:cNvSpPr/>
          <p:nvPr/>
        </p:nvSpPr>
        <p:spPr>
          <a:xfrm>
            <a:off x="30030" y="6480743"/>
            <a:ext cx="5473509" cy="369332"/>
          </a:xfrm>
          <a:prstGeom prst="rect">
            <a:avLst/>
          </a:prstGeom>
        </p:spPr>
        <p:txBody>
          <a:bodyPr wrap="square">
            <a:spAutoFit/>
          </a:bodyPr>
          <a:lstStyle/>
          <a:p>
            <a:r>
              <a:rPr lang="en-GB" dirty="0"/>
              <a:t>http://</a:t>
            </a:r>
            <a:r>
              <a:rPr lang="en-GB" dirty="0" err="1"/>
              <a:t>www.businessmodelgeneration.com</a:t>
            </a:r>
            <a:r>
              <a:rPr lang="en-GB" dirty="0"/>
              <a:t>/book</a:t>
            </a:r>
          </a:p>
        </p:txBody>
      </p:sp>
    </p:spTree>
    <p:extLst>
      <p:ext uri="{BB962C8B-B14F-4D97-AF65-F5344CB8AC3E}">
        <p14:creationId xmlns:p14="http://schemas.microsoft.com/office/powerpoint/2010/main" val="211524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t>in: </a:t>
            </a:r>
            <a:r>
              <a:rPr lang="en-GB" sz="1000" dirty="0"/>
              <a:t>Business Model Generation, Alex </a:t>
            </a:r>
            <a:r>
              <a:rPr lang="en-GB" sz="1000" dirty="0" err="1"/>
              <a:t>Osterwalder</a:t>
            </a:r>
            <a:r>
              <a:rPr lang="en-GB" sz="1000" dirty="0"/>
              <a:t> &amp; Yves </a:t>
            </a:r>
            <a:r>
              <a:rPr lang="en-GB" sz="1000" dirty="0" err="1"/>
              <a:t>Pigneur</a:t>
            </a:r>
            <a:r>
              <a:rPr lang="en-GB" sz="1000" dirty="0"/>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HOW WILL WE GET THERE?</a:t>
            </a:r>
          </a:p>
        </p:txBody>
      </p:sp>
    </p:spTree>
    <p:extLst>
      <p:ext uri="{BB962C8B-B14F-4D97-AF65-F5344CB8AC3E}">
        <p14:creationId xmlns:p14="http://schemas.microsoft.com/office/powerpoint/2010/main" val="1147746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854854"/>
            <a:ext cx="8686800" cy="5791200"/>
          </a:xfrm>
          <a:prstGeom prst="rect">
            <a:avLst/>
          </a:prstGeom>
        </p:spPr>
      </p:pic>
      <p:sp>
        <p:nvSpPr>
          <p:cNvPr id="6" name="TextBox 5"/>
          <p:cNvSpPr txBox="1"/>
          <p:nvPr/>
        </p:nvSpPr>
        <p:spPr>
          <a:xfrm>
            <a:off x="3203848" y="6597352"/>
            <a:ext cx="5904656" cy="246221"/>
          </a:xfrm>
          <a:prstGeom prst="rect">
            <a:avLst/>
          </a:prstGeom>
          <a:noFill/>
        </p:spPr>
        <p:txBody>
          <a:bodyPr wrap="square" rtlCol="0">
            <a:spAutoFit/>
          </a:bodyPr>
          <a:lstStyle/>
          <a:p>
            <a:pPr algn="r"/>
            <a:r>
              <a:rPr lang="en-GB" sz="1000" i="1" dirty="0"/>
              <a:t>in: </a:t>
            </a:r>
            <a:r>
              <a:rPr lang="en-GB" sz="1000" dirty="0"/>
              <a:t>Business Model Generation, Alex </a:t>
            </a:r>
            <a:r>
              <a:rPr lang="en-GB" sz="1000" dirty="0" err="1"/>
              <a:t>Osterwalder</a:t>
            </a:r>
            <a:r>
              <a:rPr lang="en-GB" sz="1000" dirty="0"/>
              <a:t> &amp; Yves </a:t>
            </a:r>
            <a:r>
              <a:rPr lang="en-GB" sz="1000" dirty="0" err="1"/>
              <a:t>Pigneur</a:t>
            </a:r>
            <a:r>
              <a:rPr lang="en-GB" sz="1000" dirty="0"/>
              <a:t>, 2009 </a:t>
            </a:r>
          </a:p>
        </p:txBody>
      </p:sp>
      <p:sp>
        <p:nvSpPr>
          <p:cNvPr id="7"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HOW WILL WE GET THERE?</a:t>
            </a:r>
          </a:p>
        </p:txBody>
      </p:sp>
    </p:spTree>
    <p:extLst>
      <p:ext uri="{BB962C8B-B14F-4D97-AF65-F5344CB8AC3E}">
        <p14:creationId xmlns:p14="http://schemas.microsoft.com/office/powerpoint/2010/main" val="1244871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HV_2011.jpg"/>
          <p:cNvPicPr>
            <a:picLocks noChangeAspect="1"/>
          </p:cNvPicPr>
          <p:nvPr/>
        </p:nvPicPr>
        <p:blipFill>
          <a:blip r:embed="rId2"/>
          <a:srcRect/>
          <a:stretch>
            <a:fillRect/>
          </a:stretch>
        </p:blipFill>
        <p:spPr bwMode="auto">
          <a:xfrm>
            <a:off x="35496" y="1537189"/>
            <a:ext cx="2982433" cy="2683899"/>
          </a:xfrm>
          <a:prstGeom prst="rect">
            <a:avLst/>
          </a:prstGeom>
          <a:noFill/>
          <a:ln w="9525">
            <a:noFill/>
            <a:miter lim="800000"/>
            <a:headEnd/>
            <a:tailEnd/>
          </a:ln>
        </p:spPr>
      </p:pic>
      <p:sp>
        <p:nvSpPr>
          <p:cNvPr id="5" name="TextBox 9"/>
          <p:cNvSpPr txBox="1">
            <a:spLocks noChangeArrowheads="1"/>
          </p:cNvSpPr>
          <p:nvPr/>
        </p:nvSpPr>
        <p:spPr bwMode="auto">
          <a:xfrm>
            <a:off x="0" y="653580"/>
            <a:ext cx="3686706" cy="1307160"/>
          </a:xfrm>
          <a:prstGeom prst="rect">
            <a:avLst/>
          </a:prstGeom>
          <a:noFill/>
          <a:ln w="9525">
            <a:noFill/>
            <a:miter lim="800000"/>
            <a:headEnd/>
            <a:tailEnd/>
          </a:ln>
        </p:spPr>
        <p:txBody>
          <a:bodyPr wrap="square" lIns="197206" tIns="98619" rIns="197206" bIns="98619">
            <a:prstTxWarp prst="textNoShape">
              <a:avLst/>
            </a:prstTxWarp>
            <a:spAutoFit/>
          </a:bodyPr>
          <a:lstStyle/>
          <a:p>
            <a:r>
              <a:rPr lang="en-GB" sz="3600" b="1" dirty="0">
                <a:solidFill>
                  <a:prstClr val="white"/>
                </a:solidFill>
                <a:latin typeface="Verdana" pitchFamily="-109" charset="0"/>
              </a:rPr>
              <a:t>WHY ME?…</a:t>
            </a:r>
          </a:p>
          <a:p>
            <a:endParaRPr lang="en-GB" sz="3600" b="1" dirty="0">
              <a:solidFill>
                <a:prstClr val="white"/>
              </a:solidFill>
              <a:latin typeface="Verdana" pitchFamily="-109" charset="0"/>
            </a:endParaRPr>
          </a:p>
        </p:txBody>
      </p:sp>
      <p:sp>
        <p:nvSpPr>
          <p:cNvPr id="6" name="Rectangle 12"/>
          <p:cNvSpPr>
            <a:spLocks noChangeArrowheads="1"/>
          </p:cNvSpPr>
          <p:nvPr/>
        </p:nvSpPr>
        <p:spPr bwMode="auto">
          <a:xfrm>
            <a:off x="2915816" y="-268372"/>
            <a:ext cx="6408712" cy="7585804"/>
          </a:xfrm>
          <a:prstGeom prst="rect">
            <a:avLst/>
          </a:prstGeom>
          <a:noFill/>
          <a:ln w="9525">
            <a:noFill/>
            <a:miter lim="800000"/>
            <a:headEnd/>
            <a:tailEnd/>
          </a:ln>
        </p:spPr>
        <p:txBody>
          <a:bodyPr wrap="square" lIns="197206" tIns="98619" rIns="197206" bIns="98619">
            <a:prstTxWarp prst="textNoShape">
              <a:avLst/>
            </a:prstTxWarp>
            <a:spAutoFit/>
          </a:bodyPr>
          <a:lstStyle/>
          <a:p>
            <a:endParaRPr lang="en-GB" sz="1600" dirty="0">
              <a:solidFill>
                <a:srgbClr val="FFFFFF"/>
              </a:solidFill>
              <a:latin typeface="Verdana" pitchFamily="-109" charset="0"/>
              <a:ea typeface="Verdana" pitchFamily="-109" charset="0"/>
              <a:cs typeface="Verdana" pitchFamily="-109" charset="0"/>
            </a:endParaRPr>
          </a:p>
          <a:p>
            <a:endParaRPr lang="en-GB" sz="1600" dirty="0">
              <a:solidFill>
                <a:srgbClr val="FFFFFF"/>
              </a:solidFill>
              <a:latin typeface="Verdana" pitchFamily="-109" charset="0"/>
              <a:ea typeface="Verdana" pitchFamily="-109" charset="0"/>
              <a:cs typeface="Verdana" pitchFamily="-109" charset="0"/>
            </a:endParaRPr>
          </a:p>
          <a:p>
            <a:r>
              <a:rPr lang="en-GB" sz="1600" dirty="0">
                <a:solidFill>
                  <a:srgbClr val="FFFFFF"/>
                </a:solidFill>
                <a:latin typeface="Verdana" pitchFamily="-109" charset="0"/>
                <a:ea typeface="Verdana" pitchFamily="-109" charset="0"/>
                <a:cs typeface="Verdana" pitchFamily="-109" charset="0"/>
              </a:rPr>
              <a:t>- PhD in Biomedicine in </a:t>
            </a:r>
            <a:r>
              <a:rPr lang="en-GB" sz="1600" b="1" dirty="0">
                <a:solidFill>
                  <a:srgbClr val="FFFFFF"/>
                </a:solidFill>
                <a:latin typeface="Verdana" pitchFamily="-109" charset="0"/>
                <a:ea typeface="Verdana" pitchFamily="-109" charset="0"/>
                <a:cs typeface="Verdana" pitchFamily="-109" charset="0"/>
              </a:rPr>
              <a:t>Imperial</a:t>
            </a:r>
            <a:r>
              <a:rPr lang="en-GB" sz="1600" dirty="0">
                <a:solidFill>
                  <a:srgbClr val="FFFFFF"/>
                </a:solidFill>
                <a:latin typeface="Verdana" pitchFamily="-109" charset="0"/>
                <a:ea typeface="Verdana" pitchFamily="-109" charset="0"/>
                <a:cs typeface="Verdana" pitchFamily="-109" charset="0"/>
              </a:rPr>
              <a:t> </a:t>
            </a:r>
            <a:r>
              <a:rPr lang="en-GB" sz="1600" b="1" dirty="0">
                <a:solidFill>
                  <a:srgbClr val="FFFFFF"/>
                </a:solidFill>
                <a:latin typeface="Verdana" pitchFamily="-109" charset="0"/>
                <a:ea typeface="Verdana" pitchFamily="-109" charset="0"/>
                <a:cs typeface="Verdana" pitchFamily="-109" charset="0"/>
              </a:rPr>
              <a:t>College</a:t>
            </a:r>
            <a:r>
              <a:rPr lang="en-GB" sz="1600" dirty="0">
                <a:solidFill>
                  <a:srgbClr val="FFFFFF"/>
                </a:solidFill>
                <a:latin typeface="Verdana" pitchFamily="-109" charset="0"/>
                <a:ea typeface="Verdana" pitchFamily="-109" charset="0"/>
                <a:cs typeface="Verdana" pitchFamily="-109" charset="0"/>
              </a:rPr>
              <a:t> of </a:t>
            </a:r>
            <a:r>
              <a:rPr lang="en-GB" sz="1600" b="1" dirty="0">
                <a:solidFill>
                  <a:srgbClr val="FFFFFF"/>
                </a:solidFill>
                <a:latin typeface="Verdana" pitchFamily="-109" charset="0"/>
                <a:ea typeface="Verdana" pitchFamily="-109" charset="0"/>
                <a:cs typeface="Verdana" pitchFamily="-109" charset="0"/>
              </a:rPr>
              <a:t>London</a:t>
            </a:r>
            <a:r>
              <a:rPr lang="en-GB" sz="1600" dirty="0">
                <a:solidFill>
                  <a:srgbClr val="FFFFFF"/>
                </a:solidFill>
                <a:latin typeface="Verdana" pitchFamily="-109" charset="0"/>
                <a:ea typeface="Verdana" pitchFamily="-109" charset="0"/>
                <a:cs typeface="Verdana" pitchFamily="-109" charset="0"/>
              </a:rPr>
              <a:t>, UK</a:t>
            </a:r>
          </a:p>
          <a:p>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dirty="0">
                <a:solidFill>
                  <a:srgbClr val="FFFFFF"/>
                </a:solidFill>
                <a:latin typeface="Verdana" pitchFamily="-109" charset="0"/>
                <a:ea typeface="Verdana" pitchFamily="-109" charset="0"/>
                <a:cs typeface="Verdana" pitchFamily="-109" charset="0"/>
              </a:rPr>
              <a:t>University Professor for over 15 years</a:t>
            </a:r>
          </a:p>
          <a:p>
            <a:pPr marL="285750" indent="-285750">
              <a:buFontTx/>
              <a:buChar char="-"/>
            </a:pPr>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dirty="0">
                <a:solidFill>
                  <a:srgbClr val="FFFFFF"/>
                </a:solidFill>
                <a:latin typeface="Verdana" pitchFamily="-109" charset="0"/>
                <a:ea typeface="Verdana" pitchFamily="-109" charset="0"/>
                <a:cs typeface="Verdana" pitchFamily="-109" charset="0"/>
              </a:rPr>
              <a:t>Lived abroad and </a:t>
            </a:r>
            <a:r>
              <a:rPr lang="en-GB" sz="1600" dirty="0" err="1">
                <a:solidFill>
                  <a:srgbClr val="FFFFFF"/>
                </a:solidFill>
                <a:latin typeface="Verdana" pitchFamily="-109" charset="0"/>
                <a:ea typeface="Verdana" pitchFamily="-109" charset="0"/>
                <a:cs typeface="Verdana" pitchFamily="-109" charset="0"/>
              </a:rPr>
              <a:t>traveled</a:t>
            </a:r>
            <a:r>
              <a:rPr lang="en-GB" sz="1600" dirty="0">
                <a:solidFill>
                  <a:srgbClr val="FFFFFF"/>
                </a:solidFill>
                <a:latin typeface="Verdana" pitchFamily="-109" charset="0"/>
                <a:ea typeface="Verdana" pitchFamily="-109" charset="0"/>
                <a:cs typeface="Verdana" pitchFamily="-109" charset="0"/>
              </a:rPr>
              <a:t> over more than 50 countries</a:t>
            </a:r>
          </a:p>
          <a:p>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b="1" dirty="0">
                <a:solidFill>
                  <a:srgbClr val="FFFFFF"/>
                </a:solidFill>
                <a:latin typeface="Verdana" pitchFamily="-109" charset="0"/>
                <a:ea typeface="Verdana" pitchFamily="-109" charset="0"/>
                <a:cs typeface="Verdana" pitchFamily="-109" charset="0"/>
              </a:rPr>
              <a:t>Founder</a:t>
            </a:r>
            <a:r>
              <a:rPr lang="en-GB" sz="1600" dirty="0">
                <a:solidFill>
                  <a:srgbClr val="FFFFFF"/>
                </a:solidFill>
                <a:latin typeface="Verdana" pitchFamily="-109" charset="0"/>
                <a:ea typeface="Verdana" pitchFamily="-109" charset="0"/>
                <a:cs typeface="Verdana" pitchFamily="-109" charset="0"/>
              </a:rPr>
              <a:t> and </a:t>
            </a:r>
            <a:r>
              <a:rPr lang="en-GB" sz="1600" b="1" dirty="0">
                <a:solidFill>
                  <a:srgbClr val="FFFFFF"/>
                </a:solidFill>
                <a:latin typeface="Verdana" pitchFamily="-109" charset="0"/>
                <a:ea typeface="Verdana" pitchFamily="-109" charset="0"/>
                <a:cs typeface="Verdana" pitchFamily="-109" charset="0"/>
              </a:rPr>
              <a:t>CEO</a:t>
            </a:r>
            <a:r>
              <a:rPr lang="en-GB" sz="1600" dirty="0">
                <a:solidFill>
                  <a:srgbClr val="FFFFFF"/>
                </a:solidFill>
                <a:latin typeface="Verdana" pitchFamily="-109" charset="0"/>
                <a:ea typeface="Verdana" pitchFamily="-109" charset="0"/>
                <a:cs typeface="Verdana" pitchFamily="-109" charset="0"/>
              </a:rPr>
              <a:t> of BIOALVO SA</a:t>
            </a:r>
          </a:p>
          <a:p>
            <a:pPr marL="285750" indent="-285750">
              <a:buFontTx/>
              <a:buChar char="-"/>
            </a:pPr>
            <a:endParaRPr lang="en-GB" sz="1600" dirty="0">
              <a:solidFill>
                <a:srgbClr val="FFFFFF"/>
              </a:solidFill>
              <a:latin typeface="Verdana" pitchFamily="-109" charset="0"/>
              <a:ea typeface="Verdana" pitchFamily="-109" charset="0"/>
              <a:cs typeface="Verdana" pitchFamily="-109" charset="0"/>
            </a:endParaRPr>
          </a:p>
          <a:p>
            <a:r>
              <a:rPr lang="en-GB" sz="1600" dirty="0">
                <a:solidFill>
                  <a:srgbClr val="FFFFFF"/>
                </a:solidFill>
                <a:latin typeface="Verdana" pitchFamily="-109" charset="0"/>
                <a:ea typeface="Verdana" pitchFamily="-109" charset="0"/>
                <a:cs typeface="Verdana" pitchFamily="-109" charset="0"/>
              </a:rPr>
              <a:t> - Invited Professor at FCUL for Innovation &amp; Entrepreneurship </a:t>
            </a:r>
          </a:p>
          <a:p>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b="1" dirty="0">
                <a:solidFill>
                  <a:srgbClr val="FFFFFF"/>
                </a:solidFill>
                <a:latin typeface="Verdana" pitchFamily="-109" charset="0"/>
                <a:ea typeface="Verdana" pitchFamily="-109" charset="0"/>
                <a:cs typeface="Verdana" pitchFamily="-109" charset="0"/>
              </a:rPr>
              <a:t>Executive</a:t>
            </a:r>
            <a:r>
              <a:rPr lang="en-GB" sz="1600" dirty="0">
                <a:solidFill>
                  <a:srgbClr val="FFFFFF"/>
                </a:solidFill>
                <a:latin typeface="Verdana" pitchFamily="-109" charset="0"/>
                <a:ea typeface="Verdana" pitchFamily="-109" charset="0"/>
                <a:cs typeface="Verdana" pitchFamily="-109" charset="0"/>
              </a:rPr>
              <a:t> Post-Graduation in </a:t>
            </a:r>
            <a:r>
              <a:rPr lang="en-GB" sz="1600" b="1" dirty="0">
                <a:solidFill>
                  <a:srgbClr val="FFFFFF"/>
                </a:solidFill>
                <a:latin typeface="Verdana" pitchFamily="-109" charset="0"/>
                <a:ea typeface="Verdana" pitchFamily="-109" charset="0"/>
                <a:cs typeface="Verdana" pitchFamily="-109" charset="0"/>
              </a:rPr>
              <a:t>Harvard</a:t>
            </a:r>
            <a:r>
              <a:rPr lang="en-GB" sz="1600" dirty="0">
                <a:solidFill>
                  <a:srgbClr val="FFFFFF"/>
                </a:solidFill>
                <a:latin typeface="Verdana" pitchFamily="-109" charset="0"/>
                <a:ea typeface="Verdana" pitchFamily="-109" charset="0"/>
                <a:cs typeface="Verdana" pitchFamily="-109" charset="0"/>
              </a:rPr>
              <a:t> </a:t>
            </a:r>
            <a:r>
              <a:rPr lang="en-GB" sz="1600" b="1" dirty="0">
                <a:solidFill>
                  <a:srgbClr val="FFFFFF"/>
                </a:solidFill>
                <a:latin typeface="Verdana" pitchFamily="-109" charset="0"/>
                <a:ea typeface="Verdana" pitchFamily="-109" charset="0"/>
                <a:cs typeface="Verdana" pitchFamily="-109" charset="0"/>
              </a:rPr>
              <a:t>Business</a:t>
            </a:r>
            <a:r>
              <a:rPr lang="en-GB" sz="1600" dirty="0">
                <a:solidFill>
                  <a:srgbClr val="FFFFFF"/>
                </a:solidFill>
                <a:latin typeface="Verdana" pitchFamily="-109" charset="0"/>
                <a:ea typeface="Verdana" pitchFamily="-109" charset="0"/>
                <a:cs typeface="Verdana" pitchFamily="-109" charset="0"/>
              </a:rPr>
              <a:t> School</a:t>
            </a:r>
          </a:p>
          <a:p>
            <a:pPr marL="285750" indent="-285750">
              <a:buFontTx/>
              <a:buChar char="-"/>
            </a:pPr>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b="1" dirty="0">
                <a:solidFill>
                  <a:srgbClr val="FFFFFF"/>
                </a:solidFill>
                <a:latin typeface="Verdana" pitchFamily="-109" charset="0"/>
                <a:ea typeface="Verdana" pitchFamily="-109" charset="0"/>
                <a:cs typeface="Verdana" pitchFamily="-109" charset="0"/>
              </a:rPr>
              <a:t>Mentor</a:t>
            </a:r>
            <a:r>
              <a:rPr lang="en-GB" sz="1600" dirty="0">
                <a:solidFill>
                  <a:srgbClr val="FFFFFF"/>
                </a:solidFill>
                <a:latin typeface="Verdana" pitchFamily="-109" charset="0"/>
                <a:ea typeface="Verdana" pitchFamily="-109" charset="0"/>
                <a:cs typeface="Verdana" pitchFamily="-109" charset="0"/>
              </a:rPr>
              <a:t> of  NATIONAL NETWORK OF MENTOR</a:t>
            </a:r>
          </a:p>
          <a:p>
            <a:pPr marL="285750" indent="-285750">
              <a:buFontTx/>
              <a:buChar char="-"/>
            </a:pPr>
            <a:endParaRPr lang="en-GB" sz="1600" dirty="0">
              <a:solidFill>
                <a:srgbClr val="FFFFFF"/>
              </a:solidFill>
              <a:latin typeface="Verdana" pitchFamily="-109" charset="0"/>
              <a:ea typeface="Verdana" pitchFamily="-109" charset="0"/>
              <a:cs typeface="Verdana" pitchFamily="-109" charset="0"/>
            </a:endParaRPr>
          </a:p>
          <a:p>
            <a:r>
              <a:rPr lang="en-GB" sz="1600" dirty="0">
                <a:solidFill>
                  <a:srgbClr val="FFFFFF"/>
                </a:solidFill>
                <a:latin typeface="Verdana" pitchFamily="-109" charset="0"/>
                <a:ea typeface="Verdana" pitchFamily="-109" charset="0"/>
                <a:cs typeface="Verdana" pitchFamily="-109" charset="0"/>
              </a:rPr>
              <a:t>-  FP7/H2020 Expert for Innovation Calls</a:t>
            </a:r>
          </a:p>
          <a:p>
            <a:endParaRPr lang="en-GB" sz="1600" dirty="0">
              <a:solidFill>
                <a:srgbClr val="FFFFFF"/>
              </a:solidFill>
              <a:latin typeface="Verdana" pitchFamily="-109" charset="0"/>
              <a:ea typeface="Verdana" pitchFamily="-109" charset="0"/>
              <a:cs typeface="Verdana" pitchFamily="-109" charset="0"/>
            </a:endParaRPr>
          </a:p>
          <a:p>
            <a:r>
              <a:rPr lang="en-GB" sz="1600" dirty="0">
                <a:solidFill>
                  <a:srgbClr val="FFFFFF"/>
                </a:solidFill>
                <a:latin typeface="Verdana" pitchFamily="-109" charset="0"/>
                <a:ea typeface="Verdana" pitchFamily="-109" charset="0"/>
                <a:cs typeface="Verdana" pitchFamily="-109" charset="0"/>
              </a:rPr>
              <a:t>- </a:t>
            </a:r>
            <a:r>
              <a:rPr lang="en-GB" sz="1600" b="1" dirty="0">
                <a:solidFill>
                  <a:srgbClr val="FFFFFF"/>
                </a:solidFill>
                <a:latin typeface="Verdana" pitchFamily="-109" charset="0"/>
                <a:ea typeface="Verdana" pitchFamily="-109" charset="0"/>
                <a:cs typeface="Verdana" pitchFamily="-109" charset="0"/>
              </a:rPr>
              <a:t>EU</a:t>
            </a:r>
            <a:r>
              <a:rPr lang="en-GB" sz="1600" dirty="0">
                <a:solidFill>
                  <a:srgbClr val="FFFFFF"/>
                </a:solidFill>
                <a:latin typeface="Verdana" pitchFamily="-109" charset="0"/>
                <a:ea typeface="Verdana" pitchFamily="-109" charset="0"/>
                <a:cs typeface="Verdana" pitchFamily="-109" charset="0"/>
              </a:rPr>
              <a:t> and </a:t>
            </a:r>
            <a:r>
              <a:rPr lang="en-GB" sz="1600" b="1" dirty="0">
                <a:solidFill>
                  <a:srgbClr val="FFFFFF"/>
                </a:solidFill>
                <a:latin typeface="Verdana" pitchFamily="-109" charset="0"/>
                <a:ea typeface="Verdana" pitchFamily="-109" charset="0"/>
                <a:cs typeface="Verdana" pitchFamily="-109" charset="0"/>
              </a:rPr>
              <a:t>UN</a:t>
            </a:r>
            <a:r>
              <a:rPr lang="en-GB" sz="1600" dirty="0">
                <a:solidFill>
                  <a:srgbClr val="FFFFFF"/>
                </a:solidFill>
                <a:latin typeface="Verdana" pitchFamily="-109" charset="0"/>
                <a:ea typeface="Verdana" pitchFamily="-109" charset="0"/>
                <a:cs typeface="Verdana" pitchFamily="-109" charset="0"/>
              </a:rPr>
              <a:t> Marine Expert</a:t>
            </a:r>
          </a:p>
          <a:p>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b="1" dirty="0">
                <a:solidFill>
                  <a:srgbClr val="FFFFFF"/>
                </a:solidFill>
                <a:latin typeface="Verdana" pitchFamily="-109" charset="0"/>
                <a:ea typeface="Verdana" pitchFamily="-109" charset="0"/>
                <a:cs typeface="Verdana" pitchFamily="-109" charset="0"/>
              </a:rPr>
              <a:t>Founded</a:t>
            </a:r>
            <a:r>
              <a:rPr lang="en-GB" sz="1600" dirty="0">
                <a:solidFill>
                  <a:srgbClr val="FFFFFF"/>
                </a:solidFill>
                <a:latin typeface="Verdana" pitchFamily="-109" charset="0"/>
                <a:ea typeface="Verdana" pitchFamily="-109" charset="0"/>
                <a:cs typeface="Verdana" pitchFamily="-109" charset="0"/>
              </a:rPr>
              <a:t> MY.SKINMIX (2016) and UAU HOMES (2017)</a:t>
            </a:r>
          </a:p>
          <a:p>
            <a:pPr marL="285750" indent="-285750">
              <a:buFontTx/>
              <a:buChar char="-"/>
            </a:pPr>
            <a:endParaRPr lang="en-GB" sz="1600" dirty="0">
              <a:solidFill>
                <a:srgbClr val="FFFFFF"/>
              </a:solidFill>
              <a:latin typeface="Verdana" pitchFamily="-109" charset="0"/>
              <a:ea typeface="Verdana" pitchFamily="-109" charset="0"/>
              <a:cs typeface="Verdana" pitchFamily="-109" charset="0"/>
            </a:endParaRPr>
          </a:p>
          <a:p>
            <a:pPr marL="285750" indent="-285750">
              <a:buFontTx/>
              <a:buChar char="-"/>
            </a:pPr>
            <a:r>
              <a:rPr lang="en-GB" sz="1600" dirty="0">
                <a:solidFill>
                  <a:srgbClr val="FFFFFF"/>
                </a:solidFill>
                <a:latin typeface="Verdana" pitchFamily="-109" charset="0"/>
                <a:ea typeface="Verdana" pitchFamily="-109" charset="0"/>
                <a:cs typeface="Verdana" pitchFamily="-109" charset="0"/>
              </a:rPr>
              <a:t>Participated in more than 10 BP competitions and </a:t>
            </a:r>
            <a:r>
              <a:rPr lang="en-GB" sz="1600" dirty="0" err="1">
                <a:solidFill>
                  <a:srgbClr val="FFFFFF"/>
                </a:solidFill>
                <a:latin typeface="Verdana" pitchFamily="-109" charset="0"/>
                <a:ea typeface="Verdana" pitchFamily="-109" charset="0"/>
                <a:cs typeface="Verdana" pitchFamily="-109" charset="0"/>
              </a:rPr>
              <a:t>accelarators</a:t>
            </a:r>
            <a:endParaRPr lang="en-GB" sz="1600" dirty="0">
              <a:solidFill>
                <a:srgbClr val="FFFFFF"/>
              </a:solidFill>
              <a:latin typeface="Verdana" pitchFamily="-109" charset="0"/>
              <a:ea typeface="Verdana" pitchFamily="-109" charset="0"/>
              <a:cs typeface="Verdana" pitchFamily="-109" charset="0"/>
            </a:endParaRPr>
          </a:p>
          <a:p>
            <a:endParaRPr lang="en-GB" sz="1600" dirty="0">
              <a:solidFill>
                <a:srgbClr val="FFFFFF"/>
              </a:solidFill>
              <a:latin typeface="Verdana" pitchFamily="-109" charset="0"/>
              <a:ea typeface="Verdana" pitchFamily="-109" charset="0"/>
              <a:cs typeface="Verdana" pitchFamily="-109" charset="0"/>
            </a:endParaRPr>
          </a:p>
          <a:p>
            <a:r>
              <a:rPr lang="en-GB" sz="1600" dirty="0">
                <a:solidFill>
                  <a:srgbClr val="FFFFFF"/>
                </a:solidFill>
                <a:latin typeface="Verdana" pitchFamily="-109" charset="0"/>
                <a:ea typeface="Verdana" pitchFamily="-109" charset="0"/>
                <a:cs typeface="Verdana" pitchFamily="-109" charset="0"/>
              </a:rPr>
              <a:t>- Executive Director of BLUEBIO ALLIANCE</a:t>
            </a:r>
          </a:p>
          <a:p>
            <a:endParaRPr lang="en-GB" sz="1600" dirty="0">
              <a:solidFill>
                <a:srgbClr val="FFFFFF"/>
              </a:solidFill>
              <a:latin typeface="Verdana" pitchFamily="-109" charset="0"/>
              <a:ea typeface="Verdana" pitchFamily="-109" charset="0"/>
              <a:cs typeface="Verdana" pitchFamily="-109" charset="0"/>
            </a:endParaRPr>
          </a:p>
          <a:p>
            <a:endParaRPr lang="en-GB" sz="1600" dirty="0">
              <a:solidFill>
                <a:srgbClr val="FFFFFF"/>
              </a:solidFill>
              <a:latin typeface="Verdana" pitchFamily="-109" charset="0"/>
              <a:ea typeface="Verdana" pitchFamily="-109" charset="0"/>
              <a:cs typeface="Verdana" pitchFamily="-109" charset="0"/>
            </a:endParaRPr>
          </a:p>
        </p:txBody>
      </p:sp>
      <p:pic>
        <p:nvPicPr>
          <p:cNvPr id="7" name="Picture 6"/>
          <p:cNvPicPr>
            <a:picLocks noChangeAspect="1"/>
          </p:cNvPicPr>
          <p:nvPr/>
        </p:nvPicPr>
        <p:blipFill>
          <a:blip r:embed="rId3"/>
          <a:stretch>
            <a:fillRect/>
          </a:stretch>
        </p:blipFill>
        <p:spPr>
          <a:xfrm>
            <a:off x="96547" y="4999811"/>
            <a:ext cx="2778394" cy="950983"/>
          </a:xfrm>
          <a:prstGeom prst="rect">
            <a:avLst/>
          </a:prstGeom>
        </p:spPr>
      </p:pic>
      <p:pic>
        <p:nvPicPr>
          <p:cNvPr id="8" name="Picture 7"/>
          <p:cNvPicPr>
            <a:picLocks noChangeAspect="1"/>
          </p:cNvPicPr>
          <p:nvPr/>
        </p:nvPicPr>
        <p:blipFill>
          <a:blip r:embed="rId4"/>
          <a:stretch>
            <a:fillRect/>
          </a:stretch>
        </p:blipFill>
        <p:spPr>
          <a:xfrm>
            <a:off x="96547" y="4411832"/>
            <a:ext cx="2239433" cy="587979"/>
          </a:xfrm>
          <a:prstGeom prst="rect">
            <a:avLst/>
          </a:prstGeom>
        </p:spPr>
      </p:pic>
    </p:spTree>
    <p:extLst>
      <p:ext uri="{BB962C8B-B14F-4D97-AF65-F5344CB8AC3E}">
        <p14:creationId xmlns:p14="http://schemas.microsoft.com/office/powerpoint/2010/main" val="790275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2036" y="160219"/>
            <a:ext cx="8229600" cy="1143000"/>
          </a:xfrm>
          <a:prstGeom prst="rect">
            <a:avLst/>
          </a:prstGeom>
        </p:spPr>
        <p:txBody>
          <a:bodyPr lIns="91366" tIns="45685" rIns="91366" bIns="45685"/>
          <a:lstStyle/>
          <a:p>
            <a:r>
              <a:rPr lang="en-GB" sz="4000" b="1" dirty="0">
                <a:solidFill>
                  <a:schemeClr val="bg1"/>
                </a:solidFill>
              </a:rPr>
              <a:t>SO, WHAT ARE YOU THINKING TO DO NEXT? </a:t>
            </a:r>
          </a:p>
        </p:txBody>
      </p:sp>
      <p:sp>
        <p:nvSpPr>
          <p:cNvPr id="3" name="Content Placeholder 2"/>
          <p:cNvSpPr>
            <a:spLocks noGrp="1"/>
          </p:cNvSpPr>
          <p:nvPr>
            <p:ph idx="4294967295"/>
          </p:nvPr>
        </p:nvSpPr>
        <p:spPr>
          <a:xfrm>
            <a:off x="697884" y="1744932"/>
            <a:ext cx="8229600" cy="4525963"/>
          </a:xfrm>
          <a:prstGeom prst="rect">
            <a:avLst/>
          </a:prstGeom>
        </p:spPr>
        <p:txBody>
          <a:bodyPr lIns="91366" tIns="45685" rIns="91366" bIns="45685"/>
          <a:lstStyle/>
          <a:p>
            <a:pPr marL="342627" indent="-342627"/>
            <a:r>
              <a:rPr lang="en-GB" b="1" dirty="0">
                <a:solidFill>
                  <a:srgbClr val="FFFFFF"/>
                </a:solidFill>
              </a:rPr>
              <a:t>GET A JOB?</a:t>
            </a:r>
          </a:p>
          <a:p>
            <a:pPr marL="0" indent="0"/>
            <a:endParaRPr lang="en-GB" b="1" dirty="0">
              <a:solidFill>
                <a:srgbClr val="FFFFFF"/>
              </a:solidFill>
            </a:endParaRPr>
          </a:p>
          <a:p>
            <a:pPr marL="342627" indent="-342627"/>
            <a:r>
              <a:rPr lang="en-GB" b="1" dirty="0">
                <a:solidFill>
                  <a:srgbClr val="FFFFFF"/>
                </a:solidFill>
              </a:rPr>
              <a:t>Preferably well paid!!!</a:t>
            </a:r>
          </a:p>
          <a:p>
            <a:pPr marL="0" indent="0"/>
            <a:endParaRPr lang="en-GB" b="1" dirty="0">
              <a:solidFill>
                <a:srgbClr val="FFFFFF"/>
              </a:solidFill>
            </a:endParaRPr>
          </a:p>
          <a:p>
            <a:pPr marL="342627" indent="-342627"/>
            <a:r>
              <a:rPr lang="en-GB" b="1" dirty="0">
                <a:solidFill>
                  <a:srgbClr val="FFFFFF"/>
                </a:solidFill>
              </a:rPr>
              <a:t>Where???</a:t>
            </a:r>
          </a:p>
          <a:p>
            <a:pPr marL="0" indent="0"/>
            <a:endParaRPr lang="en-GB" b="1" dirty="0">
              <a:solidFill>
                <a:srgbClr val="FFFFFF"/>
              </a:solidFill>
            </a:endParaRPr>
          </a:p>
          <a:p>
            <a:pPr marL="342627" indent="-342627"/>
            <a:r>
              <a:rPr lang="en-GB" b="1" dirty="0">
                <a:solidFill>
                  <a:srgbClr val="FFFFFF"/>
                </a:solidFill>
              </a:rPr>
              <a:t>How do you distinguish yourself from the rest of you in this room???</a:t>
            </a:r>
          </a:p>
          <a:p>
            <a:pPr marL="342627" indent="-342627"/>
            <a:endParaRPr lang="en-GB" b="1" dirty="0">
              <a:solidFill>
                <a:srgbClr val="FFFFFF"/>
              </a:solidFill>
            </a:endParaRPr>
          </a:p>
        </p:txBody>
      </p:sp>
      <p:sp>
        <p:nvSpPr>
          <p:cNvPr id="4" name="TextBox 3"/>
          <p:cNvSpPr txBox="1"/>
          <p:nvPr/>
        </p:nvSpPr>
        <p:spPr>
          <a:xfrm>
            <a:off x="8270955" y="665119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8986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793" name="Title 1"/>
          <p:cNvSpPr>
            <a:spLocks noGrp="1"/>
          </p:cNvSpPr>
          <p:nvPr>
            <p:ph type="ctrTitle"/>
          </p:nvPr>
        </p:nvSpPr>
        <p:spPr bwMode="auto">
          <a:xfrm>
            <a:off x="858627" y="903806"/>
            <a:ext cx="7426779" cy="170960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8214" tIns="49111" rIns="98214" bIns="49111" numCol="1" anchor="t" anchorCtr="0" compatLnSpc="1">
            <a:prstTxWarp prst="textNoShape">
              <a:avLst/>
            </a:prstTxWarp>
          </a:bodyPr>
          <a:lstStyle/>
          <a:p>
            <a:r>
              <a:rPr lang="en-GB" dirty="0">
                <a:solidFill>
                  <a:srgbClr val="FFFFFF"/>
                </a:solidFill>
                <a:latin typeface="Gill Sans" charset="0"/>
                <a:ea typeface="ヒラギノ角ゴ ProN W3" charset="0"/>
                <a:cs typeface="ヒラギノ角ゴ ProN W3" charset="0"/>
              </a:rPr>
              <a:t>HOW GOOD ARE YOU?</a:t>
            </a:r>
          </a:p>
        </p:txBody>
      </p:sp>
      <p:pic>
        <p:nvPicPr>
          <p:cNvPr id="6" name="Picture 5"/>
          <p:cNvPicPr>
            <a:picLocks noChangeAspect="1"/>
          </p:cNvPicPr>
          <p:nvPr/>
        </p:nvPicPr>
        <p:blipFill>
          <a:blip r:embed="rId2"/>
          <a:stretch>
            <a:fillRect/>
          </a:stretch>
        </p:blipFill>
        <p:spPr>
          <a:xfrm>
            <a:off x="3278142" y="3007262"/>
            <a:ext cx="2306445" cy="3616004"/>
          </a:xfrm>
          <a:prstGeom prst="rect">
            <a:avLst/>
          </a:prstGeom>
        </p:spPr>
      </p:pic>
    </p:spTree>
    <p:extLst>
      <p:ext uri="{BB962C8B-B14F-4D97-AF65-F5344CB8AC3E}">
        <p14:creationId xmlns:p14="http://schemas.microsoft.com/office/powerpoint/2010/main" val="33484763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Programa</a:t>
            </a:r>
            <a:r>
              <a:rPr lang="en-GB" dirty="0"/>
              <a:t> (1)</a:t>
            </a:r>
          </a:p>
        </p:txBody>
      </p:sp>
      <p:pic>
        <p:nvPicPr>
          <p:cNvPr id="9" name="Imagem 8">
            <a:extLst>
              <a:ext uri="{FF2B5EF4-FFF2-40B4-BE49-F238E27FC236}">
                <a16:creationId xmlns:a16="http://schemas.microsoft.com/office/drawing/2014/main" id="{287D9B31-B62C-634D-AD58-EB6406C07986}"/>
              </a:ext>
            </a:extLst>
          </p:cNvPr>
          <p:cNvPicPr>
            <a:picLocks noChangeAspect="1"/>
          </p:cNvPicPr>
          <p:nvPr/>
        </p:nvPicPr>
        <p:blipFill>
          <a:blip r:embed="rId2"/>
          <a:stretch>
            <a:fillRect/>
          </a:stretch>
        </p:blipFill>
        <p:spPr>
          <a:xfrm>
            <a:off x="251520" y="1383831"/>
            <a:ext cx="8568952" cy="52309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7984"/>
            <a:ext cx="9102725" cy="6065319"/>
          </a:xfrm>
          <a:prstGeom prst="rect">
            <a:avLst/>
          </a:prstGeom>
        </p:spPr>
      </p:pic>
      <p:sp>
        <p:nvSpPr>
          <p:cNvPr id="3" name="Oval 2"/>
          <p:cNvSpPr/>
          <p:nvPr/>
        </p:nvSpPr>
        <p:spPr>
          <a:xfrm>
            <a:off x="4136519" y="2213611"/>
            <a:ext cx="996696" cy="776616"/>
          </a:xfrm>
          <a:prstGeom prst="ellipse">
            <a:avLst/>
          </a:prstGeom>
          <a:noFill/>
          <a:ln w="53975">
            <a:solidFill>
              <a:srgbClr val="FFFF00"/>
            </a:solidFill>
          </a:ln>
        </p:spPr>
        <p:style>
          <a:lnRef idx="1">
            <a:schemeClr val="accent1"/>
          </a:lnRef>
          <a:fillRef idx="3">
            <a:schemeClr val="accent1"/>
          </a:fillRef>
          <a:effectRef idx="2">
            <a:schemeClr val="accent1"/>
          </a:effectRef>
          <a:fontRef idx="minor">
            <a:schemeClr val="lt1"/>
          </a:fontRef>
        </p:style>
        <p:txBody>
          <a:bodyPr lIns="197602" tIns="98798" rIns="197602" bIns="98798" rtlCol="0" anchor="ctr"/>
          <a:lstStyle/>
          <a:p>
            <a:pPr defTabSz="987979"/>
            <a:endParaRPr lang="en-GB" sz="3900">
              <a:solidFill>
                <a:prstClr val="white"/>
              </a:solidFill>
              <a:latin typeface="Calisto MT"/>
            </a:endParaRPr>
          </a:p>
        </p:txBody>
      </p:sp>
    </p:spTree>
    <p:extLst>
      <p:ext uri="{BB962C8B-B14F-4D97-AF65-F5344CB8AC3E}">
        <p14:creationId xmlns:p14="http://schemas.microsoft.com/office/powerpoint/2010/main" val="39728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41" y="609600"/>
            <a:ext cx="9071784" cy="5283200"/>
          </a:xfrm>
          <a:prstGeom prst="rect">
            <a:avLst/>
          </a:prstGeom>
        </p:spPr>
      </p:pic>
    </p:spTree>
    <p:extLst>
      <p:ext uri="{BB962C8B-B14F-4D97-AF65-F5344CB8AC3E}">
        <p14:creationId xmlns:p14="http://schemas.microsoft.com/office/powerpoint/2010/main" val="336128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22600" y="0"/>
            <a:ext cx="6121400" cy="6778021"/>
          </a:xfrm>
          <a:prstGeom prst="rect">
            <a:avLst/>
          </a:prstGeom>
        </p:spPr>
      </p:pic>
      <p:sp>
        <p:nvSpPr>
          <p:cNvPr id="2" name="Rectangle 1"/>
          <p:cNvSpPr/>
          <p:nvPr/>
        </p:nvSpPr>
        <p:spPr>
          <a:xfrm>
            <a:off x="0" y="230825"/>
            <a:ext cx="4254499" cy="6186238"/>
          </a:xfrm>
          <a:prstGeom prst="rect">
            <a:avLst/>
          </a:prstGeom>
        </p:spPr>
        <p:txBody>
          <a:bodyPr wrap="square" lIns="91366" tIns="45685" rIns="91366" bIns="45685">
            <a:spAutoFit/>
          </a:bodyPr>
          <a:lstStyle/>
          <a:p>
            <a:pPr defTabSz="455900"/>
            <a:r>
              <a:rPr lang="en-GB" sz="4400" b="1" dirty="0">
                <a:solidFill>
                  <a:srgbClr val="FFFFFF"/>
                </a:solidFill>
                <a:latin typeface="Calibri"/>
              </a:rPr>
              <a:t>BUT I AM SORRY TO SAY….</a:t>
            </a:r>
          </a:p>
          <a:p>
            <a:pPr defTabSz="455900"/>
            <a:endParaRPr lang="en-GB" sz="4400" b="1" dirty="0">
              <a:solidFill>
                <a:srgbClr val="FFFFFF"/>
              </a:solidFill>
              <a:latin typeface="Calibri"/>
            </a:endParaRPr>
          </a:p>
          <a:p>
            <a:pPr defTabSz="455900"/>
            <a:r>
              <a:rPr lang="en-GB" sz="4400" b="1" dirty="0">
                <a:solidFill>
                  <a:srgbClr val="FFFFFF"/>
                </a:solidFill>
                <a:latin typeface="Calibri"/>
              </a:rPr>
              <a:t>There are no JOBS! BUT …</a:t>
            </a:r>
          </a:p>
          <a:p>
            <a:pPr defTabSz="455900"/>
            <a:endParaRPr lang="en-GB" sz="4400" b="1" dirty="0">
              <a:solidFill>
                <a:srgbClr val="FFFFFF"/>
              </a:solidFill>
              <a:latin typeface="Calibri"/>
            </a:endParaRPr>
          </a:p>
          <a:p>
            <a:pPr defTabSz="455900"/>
            <a:r>
              <a:rPr lang="en-GB" sz="4400" b="1" dirty="0">
                <a:solidFill>
                  <a:srgbClr val="FFFFFF"/>
                </a:solidFill>
                <a:latin typeface="Calibri"/>
              </a:rPr>
              <a:t>THERE IS A LOT OF WORK TO BE MADE!</a:t>
            </a:r>
          </a:p>
        </p:txBody>
      </p:sp>
    </p:spTree>
    <p:extLst>
      <p:ext uri="{BB962C8B-B14F-4D97-AF65-F5344CB8AC3E}">
        <p14:creationId xmlns:p14="http://schemas.microsoft.com/office/powerpoint/2010/main" val="25419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2898" y="0"/>
            <a:ext cx="8606972" cy="6891454"/>
          </a:xfrm>
          <a:prstGeom prst="rect">
            <a:avLst/>
          </a:prstGeom>
        </p:spPr>
      </p:pic>
      <p:sp>
        <p:nvSpPr>
          <p:cNvPr id="3" name="Content Placeholder 2"/>
          <p:cNvSpPr>
            <a:spLocks noGrp="1"/>
          </p:cNvSpPr>
          <p:nvPr>
            <p:ph idx="1"/>
          </p:nvPr>
        </p:nvSpPr>
        <p:spPr>
          <a:xfrm>
            <a:off x="482621" y="508001"/>
            <a:ext cx="7770813" cy="6096000"/>
          </a:xfrm>
        </p:spPr>
        <p:txBody>
          <a:bodyPr lIns="83275" tIns="41636" rIns="83275" bIns="41636">
            <a:normAutofit lnSpcReduction="10000"/>
          </a:bodyPr>
          <a:lstStyle/>
          <a:p>
            <a:pPr algn="ctr">
              <a:buClr>
                <a:schemeClr val="accent5">
                  <a:lumMod val="60000"/>
                  <a:lumOff val="40000"/>
                </a:schemeClr>
              </a:buClr>
              <a:buNone/>
            </a:pPr>
            <a:r>
              <a:rPr lang="en-GB" sz="3200" b="1" dirty="0">
                <a:latin typeface="Verdana"/>
                <a:cs typeface="Verdana"/>
              </a:rPr>
              <a:t>WHAT DO I DO THAT ADDS</a:t>
            </a:r>
          </a:p>
          <a:p>
            <a:pPr indent="1803656">
              <a:buClr>
                <a:schemeClr val="accent5">
                  <a:lumMod val="60000"/>
                  <a:lumOff val="40000"/>
                </a:schemeClr>
              </a:buClr>
              <a:buNone/>
            </a:pPr>
            <a:endParaRPr lang="en-GB" sz="3200" b="1" dirty="0">
              <a:latin typeface="Verdana"/>
              <a:cs typeface="Verdana"/>
            </a:endParaRPr>
          </a:p>
          <a:p>
            <a:pPr indent="1803656">
              <a:buClr>
                <a:schemeClr val="accent5">
                  <a:lumMod val="60000"/>
                  <a:lumOff val="40000"/>
                </a:schemeClr>
              </a:buClr>
              <a:buNone/>
            </a:pPr>
            <a:r>
              <a:rPr lang="en-GB" sz="3200" b="1" dirty="0">
                <a:solidFill>
                  <a:srgbClr val="FF6600"/>
                </a:solidFill>
                <a:latin typeface="Verdana"/>
                <a:cs typeface="Verdana"/>
              </a:rPr>
              <a:t>REMARKABLE</a:t>
            </a:r>
          </a:p>
          <a:p>
            <a:pPr indent="1803656">
              <a:buClr>
                <a:schemeClr val="accent5">
                  <a:lumMod val="60000"/>
                  <a:lumOff val="40000"/>
                </a:schemeClr>
              </a:buClr>
              <a:buNone/>
            </a:pPr>
            <a:r>
              <a:rPr lang="en-GB" sz="3200" b="1" dirty="0">
                <a:solidFill>
                  <a:srgbClr val="FF6600"/>
                </a:solidFill>
                <a:latin typeface="Verdana"/>
                <a:cs typeface="Verdana"/>
              </a:rPr>
              <a:t>MEASURABLE</a:t>
            </a:r>
          </a:p>
          <a:p>
            <a:pPr indent="1803656">
              <a:buClr>
                <a:schemeClr val="accent5">
                  <a:lumMod val="60000"/>
                  <a:lumOff val="40000"/>
                </a:schemeClr>
              </a:buClr>
              <a:buNone/>
            </a:pPr>
            <a:r>
              <a:rPr lang="en-GB" sz="3200" b="1" dirty="0">
                <a:solidFill>
                  <a:srgbClr val="FF6600"/>
                </a:solidFill>
                <a:latin typeface="Verdana"/>
                <a:cs typeface="Verdana"/>
              </a:rPr>
              <a:t>DISTINGUISHED</a:t>
            </a:r>
          </a:p>
          <a:p>
            <a:pPr indent="1803656">
              <a:buClr>
                <a:schemeClr val="accent5">
                  <a:lumMod val="60000"/>
                  <a:lumOff val="40000"/>
                </a:schemeClr>
              </a:buClr>
              <a:buNone/>
            </a:pPr>
            <a:r>
              <a:rPr lang="en-GB" sz="3200" b="1" dirty="0">
                <a:solidFill>
                  <a:srgbClr val="FF6600"/>
                </a:solidFill>
                <a:latin typeface="Verdana"/>
                <a:cs typeface="Verdana"/>
              </a:rPr>
              <a:t>DISTINCTIVE</a:t>
            </a:r>
          </a:p>
          <a:p>
            <a:pPr indent="1803656">
              <a:buClr>
                <a:schemeClr val="accent5">
                  <a:lumMod val="60000"/>
                  <a:lumOff val="40000"/>
                </a:schemeClr>
              </a:buClr>
              <a:buNone/>
            </a:pPr>
            <a:endParaRPr lang="en-GB" sz="3200" b="1" dirty="0">
              <a:latin typeface="Verdana"/>
              <a:cs typeface="Verdana"/>
            </a:endParaRPr>
          </a:p>
          <a:p>
            <a:pPr algn="ctr">
              <a:buClr>
                <a:schemeClr val="accent5">
                  <a:lumMod val="60000"/>
                  <a:lumOff val="40000"/>
                </a:schemeClr>
              </a:buClr>
              <a:buNone/>
            </a:pPr>
            <a:r>
              <a:rPr lang="en-GB" sz="3200" b="1" dirty="0">
                <a:latin typeface="Verdana"/>
                <a:cs typeface="Verdana"/>
              </a:rPr>
              <a:t>VALUE?</a:t>
            </a:r>
            <a:endParaRPr lang="en-GB" sz="2400" b="1" dirty="0">
              <a:latin typeface="Verdana"/>
              <a:cs typeface="Verdana"/>
            </a:endParaRPr>
          </a:p>
        </p:txBody>
      </p:sp>
      <p:pic>
        <p:nvPicPr>
          <p:cNvPr id="6" name="Picture 5"/>
          <p:cNvPicPr>
            <a:picLocks noChangeAspect="1"/>
          </p:cNvPicPr>
          <p:nvPr/>
        </p:nvPicPr>
        <p:blipFill>
          <a:blip r:embed="rId3"/>
          <a:stretch>
            <a:fillRect/>
          </a:stretch>
        </p:blipFill>
        <p:spPr>
          <a:xfrm>
            <a:off x="6421495" y="8231844"/>
            <a:ext cx="4162848" cy="652644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par>
                          <p:cTn id="27" fill="hold">
                            <p:stCondLst>
                              <p:cond delay="0"/>
                            </p:stCondLst>
                            <p:childTnLst>
                              <p:par>
                                <p:cTn id="28" presetID="31"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 calcmode="lin" valueType="num">
                                      <p:cBhvr>
                                        <p:cTn id="32" dur="500" fill="hold"/>
                                        <p:tgtEl>
                                          <p:spTgt spid="6"/>
                                        </p:tgtEl>
                                        <p:attrNameLst>
                                          <p:attrName>style.rotation</p:attrName>
                                        </p:attrNameLst>
                                      </p:cBhvr>
                                      <p:tavLst>
                                        <p:tav tm="0">
                                          <p:val>
                                            <p:fltVal val="90"/>
                                          </p:val>
                                        </p:tav>
                                        <p:tav tm="100000">
                                          <p:val>
                                            <p:fltVal val="0"/>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744709" y="2766687"/>
            <a:ext cx="3279780" cy="3369976"/>
          </a:xfrm>
          <a:prstGeom prst="rect">
            <a:avLst/>
          </a:prstGeom>
        </p:spPr>
      </p:pic>
      <p:pic>
        <p:nvPicPr>
          <p:cNvPr id="5" name="Picture 4"/>
          <p:cNvPicPr>
            <a:picLocks noChangeAspect="1"/>
          </p:cNvPicPr>
          <p:nvPr/>
        </p:nvPicPr>
        <p:blipFill>
          <a:blip r:embed="rId3"/>
          <a:stretch>
            <a:fillRect/>
          </a:stretch>
        </p:blipFill>
        <p:spPr>
          <a:xfrm>
            <a:off x="-101600" y="-19967"/>
            <a:ext cx="6041752" cy="6953044"/>
          </a:xfrm>
          <a:prstGeom prst="rect">
            <a:avLst/>
          </a:prstGeom>
          <a:ln>
            <a:noFill/>
          </a:ln>
        </p:spPr>
      </p:pic>
      <p:sp>
        <p:nvSpPr>
          <p:cNvPr id="7" name="TextBox 6"/>
          <p:cNvSpPr txBox="1"/>
          <p:nvPr/>
        </p:nvSpPr>
        <p:spPr>
          <a:xfrm>
            <a:off x="5687616" y="96067"/>
            <a:ext cx="3456384" cy="2443172"/>
          </a:xfrm>
          <a:prstGeom prst="rect">
            <a:avLst/>
          </a:prstGeom>
          <a:noFill/>
        </p:spPr>
        <p:txBody>
          <a:bodyPr wrap="square" lIns="42106" tIns="21052" rIns="42106" bIns="21052" rtlCol="0">
            <a:spAutoFit/>
          </a:bodyPr>
          <a:lstStyle/>
          <a:p>
            <a:pPr algn="ctr" defTabSz="421804" fontAlgn="base">
              <a:spcBef>
                <a:spcPct val="0"/>
              </a:spcBef>
              <a:spcAft>
                <a:spcPct val="0"/>
              </a:spcAft>
            </a:pPr>
            <a:r>
              <a:rPr lang="en-US" sz="2600" b="1" dirty="0">
                <a:solidFill>
                  <a:srgbClr val="000000"/>
                </a:solidFill>
                <a:latin typeface="Gill Sans" charset="0"/>
                <a:ea typeface="ヒラギノ角ゴ ProN W3" charset="0"/>
                <a:cs typeface="ヒラギノ角ゴ ProN W3" charset="0"/>
                <a:sym typeface="Gill Sans" charset="0"/>
              </a:rPr>
              <a:t>PEOPLE THAT KNOW THE WORLD BEFORE THEY “KNOW” WHAT THEY WANT!</a:t>
            </a:r>
          </a:p>
        </p:txBody>
      </p:sp>
    </p:spTree>
    <p:extLst>
      <p:ext uri="{BB962C8B-B14F-4D97-AF65-F5344CB8AC3E}">
        <p14:creationId xmlns:p14="http://schemas.microsoft.com/office/powerpoint/2010/main" val="24500627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528"/>
            <a:ext cx="9144000" cy="8229600"/>
          </a:xfrm>
          <a:prstGeom prst="rect">
            <a:avLst/>
          </a:prstGeom>
        </p:spPr>
      </p:pic>
      <p:sp>
        <p:nvSpPr>
          <p:cNvPr id="6" name="TextBox 5"/>
          <p:cNvSpPr txBox="1"/>
          <p:nvPr/>
        </p:nvSpPr>
        <p:spPr>
          <a:xfrm>
            <a:off x="0" y="2"/>
            <a:ext cx="9144000" cy="1427578"/>
          </a:xfrm>
          <a:prstGeom prst="rect">
            <a:avLst/>
          </a:prstGeom>
          <a:noFill/>
        </p:spPr>
        <p:txBody>
          <a:bodyPr wrap="square" lIns="42169" tIns="21086" rIns="42169" bIns="21086" rtlCol="0">
            <a:spAutoFit/>
          </a:bodyPr>
          <a:lstStyle/>
          <a:p>
            <a:pPr algn="ctr" defTabSz="421804" fontAlgn="base">
              <a:spcBef>
                <a:spcPct val="0"/>
              </a:spcBef>
              <a:spcAft>
                <a:spcPct val="0"/>
              </a:spcAft>
            </a:pPr>
            <a:r>
              <a:rPr lang="en-US" sz="3000" b="1" dirty="0">
                <a:solidFill>
                  <a:srgbClr val="000000"/>
                </a:solidFill>
                <a:latin typeface="Gill Sans" charset="0"/>
                <a:ea typeface="ヒラギノ角ゴ ProN W3" charset="0"/>
                <a:cs typeface="ヒラギノ角ゴ ProN W3" charset="0"/>
                <a:sym typeface="Gill Sans" charset="0"/>
              </a:rPr>
              <a:t>IT IS NOT ABOUT YOU ALONE!!</a:t>
            </a:r>
          </a:p>
          <a:p>
            <a:pPr algn="ctr" defTabSz="421804" fontAlgn="base">
              <a:spcBef>
                <a:spcPct val="0"/>
              </a:spcBef>
              <a:spcAft>
                <a:spcPct val="0"/>
              </a:spcAft>
            </a:pPr>
            <a:r>
              <a:rPr lang="en-US" sz="3000" b="1" dirty="0">
                <a:solidFill>
                  <a:srgbClr val="000000"/>
                </a:solidFill>
                <a:latin typeface="Gill Sans" charset="0"/>
                <a:ea typeface="ヒラギノ角ゴ ProN W3" charset="0"/>
                <a:cs typeface="ヒラギノ角ゴ ProN W3" charset="0"/>
                <a:sym typeface="Gill Sans" charset="0"/>
              </a:rPr>
              <a:t>WHAT DO YOU BRING TO YOUR EMPLOYER AND SOCIETY??!!</a:t>
            </a:r>
          </a:p>
        </p:txBody>
      </p:sp>
    </p:spTree>
    <p:extLst>
      <p:ext uri="{BB962C8B-B14F-4D97-AF65-F5344CB8AC3E}">
        <p14:creationId xmlns:p14="http://schemas.microsoft.com/office/powerpoint/2010/main" val="3247253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14" y="1"/>
            <a:ext cx="9209314" cy="6932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4"/>
          <p:cNvSpPr>
            <a:spLocks noChangeArrowheads="1"/>
          </p:cNvSpPr>
          <p:nvPr/>
        </p:nvSpPr>
        <p:spPr bwMode="auto">
          <a:xfrm>
            <a:off x="87086" y="66920"/>
            <a:ext cx="7278914" cy="2012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2195" tIns="21097" rIns="42195" bIns="21097">
            <a:spAutoFit/>
          </a:bodyPr>
          <a:lstStyle/>
          <a:p>
            <a:pPr defTabSz="421996" fontAlgn="base">
              <a:spcBef>
                <a:spcPct val="0"/>
              </a:spcBef>
              <a:spcAft>
                <a:spcPct val="0"/>
              </a:spcAft>
            </a:pPr>
            <a:r>
              <a:rPr lang="en-US" sz="3200" b="1" dirty="0">
                <a:solidFill>
                  <a:srgbClr val="000000"/>
                </a:solidFill>
                <a:latin typeface="Gill Sans" charset="0"/>
                <a:ea typeface="ヒラギノ角ゴ ProN W3" charset="0"/>
                <a:cs typeface="ヒラギノ角ゴ ProN W3" charset="0"/>
                <a:sym typeface="Gill Sans" charset="0"/>
              </a:rPr>
              <a:t>BUT YOU COULD ALSO BECOME AN ENTREPRENEUR? </a:t>
            </a:r>
          </a:p>
          <a:p>
            <a:pPr defTabSz="421996" fontAlgn="base">
              <a:spcBef>
                <a:spcPct val="0"/>
              </a:spcBef>
              <a:spcAft>
                <a:spcPct val="0"/>
              </a:spcAft>
            </a:pPr>
            <a:endParaRPr lang="en-US" sz="3200" b="1" dirty="0">
              <a:solidFill>
                <a:srgbClr val="000000"/>
              </a:solidFill>
              <a:latin typeface="Gill Sans" charset="0"/>
              <a:ea typeface="ヒラギノ角ゴ ProN W3" charset="0"/>
              <a:cs typeface="ヒラギノ角ゴ ProN W3" charset="0"/>
              <a:sym typeface="Gill Sans" charset="0"/>
            </a:endParaRPr>
          </a:p>
          <a:p>
            <a:pPr defTabSz="421996" fontAlgn="base">
              <a:spcBef>
                <a:spcPct val="0"/>
              </a:spcBef>
              <a:spcAft>
                <a:spcPct val="0"/>
              </a:spcAft>
            </a:pPr>
            <a:r>
              <a:rPr lang="en-US" sz="3200" b="1" dirty="0">
                <a:solidFill>
                  <a:srgbClr val="000000"/>
                </a:solidFill>
                <a:latin typeface="Gill Sans" charset="0"/>
                <a:ea typeface="ヒラギノ角ゴ ProN W3" charset="0"/>
                <a:cs typeface="ヒラギノ角ゴ ProN W3" charset="0"/>
                <a:sym typeface="Gill Sans" charset="0"/>
              </a:rPr>
              <a:t>WHY NOT???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6381" y="188640"/>
            <a:ext cx="8229600" cy="1143000"/>
          </a:xfrm>
        </p:spPr>
        <p:txBody>
          <a:bodyPr>
            <a:normAutofit fontScale="90000"/>
          </a:bodyPr>
          <a:lstStyle/>
          <a:p>
            <a:r>
              <a:rPr lang="en-US" dirty="0"/>
              <a:t>WHAT YOUR COLLEAGUES HAVE TO SAY ABOUT THIS</a:t>
            </a:r>
          </a:p>
        </p:txBody>
      </p:sp>
      <p:sp>
        <p:nvSpPr>
          <p:cNvPr id="3" name="Content Placeholder 2"/>
          <p:cNvSpPr>
            <a:spLocks noGrp="1"/>
          </p:cNvSpPr>
          <p:nvPr>
            <p:ph idx="4294967295"/>
          </p:nvPr>
        </p:nvSpPr>
        <p:spPr>
          <a:xfrm>
            <a:off x="323528" y="1628800"/>
            <a:ext cx="8218488" cy="5157787"/>
          </a:xfrm>
        </p:spPr>
        <p:txBody>
          <a:bodyPr>
            <a:noAutofit/>
          </a:bodyPr>
          <a:lstStyle/>
          <a:p>
            <a:pPr marL="36576" indent="0">
              <a:buNone/>
            </a:pPr>
            <a:r>
              <a:rPr lang="en-US" sz="2400" dirty="0"/>
              <a:t>“</a:t>
            </a:r>
            <a:r>
              <a:rPr lang="en-US" sz="2400" i="1" dirty="0"/>
              <a:t>This course motivated me to think about my future career and the importance of the start ups. I think that the course was one of the best courses I ever had in my education history. It opened my mind and helped me to developed my soft skills which will be more helpful in my future life than "dry" academic knowledge.</a:t>
            </a:r>
            <a:r>
              <a:rPr lang="en-US" sz="2400" dirty="0"/>
              <a:t>” Erasmus Student, IE 2016</a:t>
            </a:r>
          </a:p>
          <a:p>
            <a:pPr marL="36576" indent="0">
              <a:buNone/>
            </a:pPr>
            <a:endParaRPr lang="en-US" sz="2400" dirty="0"/>
          </a:p>
          <a:p>
            <a:pPr marL="36576" indent="0">
              <a:buNone/>
            </a:pPr>
            <a:r>
              <a:rPr lang="en-US" sz="2400" i="1" dirty="0"/>
              <a:t>“I found this subject the most important of all. Doesn't matter what you study, all of us should complete this subject. The passion of the teacher Is very helpful and motivating. I guess (</a:t>
            </a:r>
            <a:r>
              <a:rPr lang="is-IS" sz="2400" i="1" dirty="0"/>
              <a:t>…</a:t>
            </a:r>
            <a:r>
              <a:rPr lang="en-US" sz="2400" i="1" dirty="0"/>
              <a:t>) we should have had more meetings with successful entrepreneurs (</a:t>
            </a:r>
            <a:r>
              <a:rPr lang="is-IS" sz="2400" i="1" dirty="0"/>
              <a:t>…</a:t>
            </a:r>
            <a:r>
              <a:rPr lang="en-US" sz="2400" i="1" dirty="0"/>
              <a:t>). Good job</a:t>
            </a:r>
            <a:r>
              <a:rPr lang="en-US" sz="2400" dirty="0"/>
              <a:t>!” Erasmus Student, ITT 2016</a:t>
            </a:r>
          </a:p>
          <a:p>
            <a:pPr marL="36576" indent="0">
              <a:buNone/>
            </a:pPr>
            <a:endParaRPr lang="en-US" sz="2400" dirty="0"/>
          </a:p>
          <a:p>
            <a:pPr marL="36576" indent="0">
              <a:buNone/>
            </a:pPr>
            <a:endParaRPr lang="en-US" sz="2400" dirty="0"/>
          </a:p>
          <a:p>
            <a:pPr marL="36576" indent="0">
              <a:buNone/>
            </a:pPr>
            <a:endParaRPr lang="en-US" sz="2400" dirty="0"/>
          </a:p>
          <a:p>
            <a:pPr marL="36576" indent="0">
              <a:buNone/>
            </a:pPr>
            <a:endParaRPr lang="en-US" sz="2400" dirty="0"/>
          </a:p>
          <a:p>
            <a:pPr marL="36576" indent="0">
              <a:buNone/>
            </a:pPr>
            <a:endParaRPr lang="en-US" sz="2400" dirty="0"/>
          </a:p>
        </p:txBody>
      </p:sp>
    </p:spTree>
    <p:extLst>
      <p:ext uri="{BB962C8B-B14F-4D97-AF65-F5344CB8AC3E}">
        <p14:creationId xmlns:p14="http://schemas.microsoft.com/office/powerpoint/2010/main" val="205730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188640"/>
            <a:ext cx="8229600" cy="1143000"/>
          </a:xfrm>
        </p:spPr>
        <p:txBody>
          <a:bodyPr>
            <a:normAutofit fontScale="90000"/>
          </a:bodyPr>
          <a:lstStyle/>
          <a:p>
            <a:r>
              <a:rPr lang="en-US" dirty="0"/>
              <a:t>WHAT YOUR COLLEAGUES HAVE TO SAY ABOUT THIS</a:t>
            </a:r>
          </a:p>
        </p:txBody>
      </p:sp>
      <p:sp>
        <p:nvSpPr>
          <p:cNvPr id="3" name="Content Placeholder 2"/>
          <p:cNvSpPr>
            <a:spLocks noGrp="1"/>
          </p:cNvSpPr>
          <p:nvPr>
            <p:ph idx="4294967295"/>
          </p:nvPr>
        </p:nvSpPr>
        <p:spPr>
          <a:xfrm>
            <a:off x="251520" y="1556792"/>
            <a:ext cx="8580438" cy="4525962"/>
          </a:xfrm>
        </p:spPr>
        <p:txBody>
          <a:bodyPr>
            <a:noAutofit/>
          </a:bodyPr>
          <a:lstStyle/>
          <a:p>
            <a:pPr marL="36576" indent="0">
              <a:buNone/>
            </a:pPr>
            <a:r>
              <a:rPr lang="en-US" sz="2200" dirty="0"/>
              <a:t>“</a:t>
            </a:r>
            <a:r>
              <a:rPr lang="en-US" sz="2200" i="1" dirty="0" err="1"/>
              <a:t>É</a:t>
            </a:r>
            <a:r>
              <a:rPr lang="en-US" sz="2200" i="1" dirty="0"/>
              <a:t> de facto </a:t>
            </a:r>
            <a:r>
              <a:rPr lang="en-US" sz="2200" i="1" dirty="0" err="1"/>
              <a:t>uma</a:t>
            </a:r>
            <a:r>
              <a:rPr lang="en-US" sz="2200" i="1" dirty="0"/>
              <a:t> </a:t>
            </a:r>
            <a:r>
              <a:rPr lang="en-US" sz="2200" i="1" dirty="0" err="1"/>
              <a:t>disciplina</a:t>
            </a:r>
            <a:r>
              <a:rPr lang="en-US" sz="2200" i="1" dirty="0"/>
              <a:t> </a:t>
            </a:r>
            <a:r>
              <a:rPr lang="en-US" sz="2200" i="1" dirty="0" err="1"/>
              <a:t>que</a:t>
            </a:r>
            <a:r>
              <a:rPr lang="en-US" sz="2200" i="1" dirty="0"/>
              <a:t> </a:t>
            </a:r>
            <a:r>
              <a:rPr lang="en-US" sz="2200" i="1" dirty="0" err="1"/>
              <a:t>superou</a:t>
            </a:r>
            <a:r>
              <a:rPr lang="en-US" sz="2200" i="1" dirty="0"/>
              <a:t> as </a:t>
            </a:r>
            <a:r>
              <a:rPr lang="en-US" sz="2200" i="1" dirty="0" err="1"/>
              <a:t>minhas</a:t>
            </a:r>
            <a:r>
              <a:rPr lang="en-US" sz="2200" i="1" dirty="0"/>
              <a:t> </a:t>
            </a:r>
            <a:r>
              <a:rPr lang="en-US" sz="2200" i="1" dirty="0" err="1"/>
              <a:t>expectativas</a:t>
            </a:r>
            <a:r>
              <a:rPr lang="en-US" sz="2200" i="1" dirty="0"/>
              <a:t>. </a:t>
            </a:r>
            <a:r>
              <a:rPr lang="en-US" sz="2200" i="1" dirty="0" err="1"/>
              <a:t>Pensei</a:t>
            </a:r>
            <a:r>
              <a:rPr lang="en-US" sz="2200" i="1" dirty="0"/>
              <a:t> </a:t>
            </a:r>
            <a:r>
              <a:rPr lang="en-US" sz="2200" i="1" dirty="0" err="1"/>
              <a:t>que</a:t>
            </a:r>
            <a:r>
              <a:rPr lang="en-US" sz="2200" i="1" dirty="0"/>
              <a:t> fosse </a:t>
            </a:r>
            <a:r>
              <a:rPr lang="en-US" sz="2200" i="1" dirty="0" err="1"/>
              <a:t>ser</a:t>
            </a:r>
            <a:r>
              <a:rPr lang="en-US" sz="2200" i="1" dirty="0"/>
              <a:t> </a:t>
            </a:r>
            <a:r>
              <a:rPr lang="en-US" sz="2200" i="1" dirty="0" err="1"/>
              <a:t>algo</a:t>
            </a:r>
            <a:r>
              <a:rPr lang="en-US" sz="2200" i="1" dirty="0"/>
              <a:t> do </a:t>
            </a:r>
            <a:r>
              <a:rPr lang="en-US" sz="2200" i="1" dirty="0" err="1"/>
              <a:t>mesmo</a:t>
            </a:r>
            <a:r>
              <a:rPr lang="en-US" sz="2200" i="1" dirty="0"/>
              <a:t> </a:t>
            </a:r>
            <a:r>
              <a:rPr lang="en-US" sz="2200" i="1" dirty="0" err="1"/>
              <a:t>género</a:t>
            </a:r>
            <a:r>
              <a:rPr lang="en-US" sz="2200" i="1" dirty="0"/>
              <a:t> a </a:t>
            </a:r>
            <a:r>
              <a:rPr lang="en-US" sz="2200" i="1" dirty="0" err="1"/>
              <a:t>uma</a:t>
            </a:r>
            <a:r>
              <a:rPr lang="en-US" sz="2200" i="1" dirty="0"/>
              <a:t> </a:t>
            </a:r>
            <a:r>
              <a:rPr lang="en-US" sz="2200" i="1" dirty="0" err="1"/>
              <a:t>cadeira</a:t>
            </a:r>
            <a:r>
              <a:rPr lang="en-US" sz="2200" i="1" dirty="0"/>
              <a:t> anterior do </a:t>
            </a:r>
            <a:r>
              <a:rPr lang="en-US" sz="2200" i="1" dirty="0" err="1"/>
              <a:t>mesmo</a:t>
            </a:r>
            <a:r>
              <a:rPr lang="en-US" sz="2200" i="1" dirty="0"/>
              <a:t> </a:t>
            </a:r>
            <a:r>
              <a:rPr lang="en-US" sz="2200" i="1" dirty="0" err="1"/>
              <a:t>tema</a:t>
            </a:r>
            <a:r>
              <a:rPr lang="en-US" sz="2200" i="1" dirty="0"/>
              <a:t>, mas </a:t>
            </a:r>
            <a:r>
              <a:rPr lang="en-US" sz="2200" i="1" dirty="0" err="1"/>
              <a:t>é</a:t>
            </a:r>
            <a:r>
              <a:rPr lang="en-US" sz="2200" i="1" dirty="0"/>
              <a:t> </a:t>
            </a:r>
            <a:r>
              <a:rPr lang="en-US" sz="2200" i="1" dirty="0" err="1"/>
              <a:t>bastaste</a:t>
            </a:r>
            <a:r>
              <a:rPr lang="en-US" sz="2200" i="1" dirty="0"/>
              <a:t> </a:t>
            </a:r>
            <a:r>
              <a:rPr lang="en-US" sz="2200" i="1" dirty="0" err="1"/>
              <a:t>mais</a:t>
            </a:r>
            <a:r>
              <a:rPr lang="en-US" sz="2200" i="1" dirty="0"/>
              <a:t> </a:t>
            </a:r>
            <a:r>
              <a:rPr lang="en-US" sz="2200" i="1" dirty="0" err="1"/>
              <a:t>educativo</a:t>
            </a:r>
            <a:r>
              <a:rPr lang="en-US" sz="2200" i="1" dirty="0"/>
              <a:t>. </a:t>
            </a:r>
            <a:r>
              <a:rPr lang="en-US" sz="2200" i="1" dirty="0" err="1"/>
              <a:t>Não</a:t>
            </a:r>
            <a:r>
              <a:rPr lang="en-US" sz="2200" i="1" dirty="0"/>
              <a:t> </a:t>
            </a:r>
            <a:r>
              <a:rPr lang="en-US" sz="2200" i="1" dirty="0" err="1"/>
              <a:t>é</a:t>
            </a:r>
            <a:r>
              <a:rPr lang="en-US" sz="2200" i="1" dirty="0"/>
              <a:t> </a:t>
            </a:r>
            <a:r>
              <a:rPr lang="en-US" sz="2200" i="1" dirty="0" err="1"/>
              <a:t>apenas</a:t>
            </a:r>
            <a:r>
              <a:rPr lang="en-US" sz="2200" i="1" dirty="0"/>
              <a:t> </a:t>
            </a:r>
            <a:r>
              <a:rPr lang="en-US" sz="2200" i="1" dirty="0" err="1"/>
              <a:t>copiar</a:t>
            </a:r>
            <a:r>
              <a:rPr lang="en-US" sz="2200" i="1" dirty="0"/>
              <a:t> e </a:t>
            </a:r>
            <a:r>
              <a:rPr lang="en-US" sz="2200" i="1" dirty="0" err="1"/>
              <a:t>colar</a:t>
            </a:r>
            <a:r>
              <a:rPr lang="en-US" sz="2200" i="1" dirty="0"/>
              <a:t> do material </a:t>
            </a:r>
            <a:r>
              <a:rPr lang="en-US" sz="2200" i="1" dirty="0" err="1"/>
              <a:t>apresentado</a:t>
            </a:r>
            <a:r>
              <a:rPr lang="en-US" sz="2200" i="1" dirty="0"/>
              <a:t> </a:t>
            </a:r>
            <a:r>
              <a:rPr lang="en-US" sz="2200" i="1" dirty="0" err="1"/>
              <a:t>nas</a:t>
            </a:r>
            <a:r>
              <a:rPr lang="en-US" sz="2200" i="1" dirty="0"/>
              <a:t> </a:t>
            </a:r>
            <a:r>
              <a:rPr lang="en-US" sz="2200" i="1" dirty="0" err="1"/>
              <a:t>aulas</a:t>
            </a:r>
            <a:r>
              <a:rPr lang="en-US" sz="2200" i="1" dirty="0"/>
              <a:t>, </a:t>
            </a:r>
            <a:r>
              <a:rPr lang="en-US" sz="2200" i="1" dirty="0" err="1"/>
              <a:t>exige</a:t>
            </a:r>
            <a:r>
              <a:rPr lang="en-US" sz="2200" i="1" dirty="0"/>
              <a:t> </a:t>
            </a:r>
            <a:r>
              <a:rPr lang="en-US" sz="2200" i="1" dirty="0" err="1"/>
              <a:t>mesmo</a:t>
            </a:r>
            <a:r>
              <a:rPr lang="en-US" sz="2200" i="1" dirty="0"/>
              <a:t> a </a:t>
            </a:r>
            <a:r>
              <a:rPr lang="en-US" sz="2200" i="1" dirty="0" err="1"/>
              <a:t>aprendizagem</a:t>
            </a:r>
            <a:r>
              <a:rPr lang="en-US" sz="2200" i="1" dirty="0"/>
              <a:t> </a:t>
            </a:r>
            <a:r>
              <a:rPr lang="en-US" sz="2200" i="1" dirty="0" err="1"/>
              <a:t>por</a:t>
            </a:r>
            <a:r>
              <a:rPr lang="en-US" sz="2200" i="1" dirty="0"/>
              <a:t> </a:t>
            </a:r>
            <a:r>
              <a:rPr lang="en-US" sz="2200" i="1" dirty="0" err="1"/>
              <a:t>nós</a:t>
            </a:r>
            <a:r>
              <a:rPr lang="en-US" sz="2200" i="1" dirty="0"/>
              <a:t> </a:t>
            </a:r>
            <a:r>
              <a:rPr lang="en-US" sz="2200" i="1" dirty="0" err="1"/>
              <a:t>próprios</a:t>
            </a:r>
            <a:r>
              <a:rPr lang="en-US" sz="2200" i="1" dirty="0"/>
              <a:t>. Dou </a:t>
            </a:r>
            <a:r>
              <a:rPr lang="en-US" sz="2200" i="1" dirty="0" err="1"/>
              <a:t>por</a:t>
            </a:r>
            <a:r>
              <a:rPr lang="en-US" sz="2200" i="1" dirty="0"/>
              <a:t> </a:t>
            </a:r>
            <a:r>
              <a:rPr lang="en-US" sz="2200" i="1" dirty="0" err="1"/>
              <a:t>mim</a:t>
            </a:r>
            <a:r>
              <a:rPr lang="en-US" sz="2200" i="1" dirty="0"/>
              <a:t> a </a:t>
            </a:r>
            <a:r>
              <a:rPr lang="en-US" sz="2200" i="1" dirty="0" err="1"/>
              <a:t>pensar</a:t>
            </a:r>
            <a:r>
              <a:rPr lang="en-US" sz="2200" i="1" dirty="0"/>
              <a:t> </a:t>
            </a:r>
            <a:r>
              <a:rPr lang="en-US" sz="2200" i="1" dirty="0" err="1"/>
              <a:t>em</a:t>
            </a:r>
            <a:r>
              <a:rPr lang="en-US" sz="2200" i="1" dirty="0"/>
              <a:t> </a:t>
            </a:r>
            <a:r>
              <a:rPr lang="en-US" sz="2200" i="1" dirty="0" err="1"/>
              <a:t>possíveis</a:t>
            </a:r>
            <a:r>
              <a:rPr lang="en-US" sz="2200" i="1" dirty="0"/>
              <a:t> </a:t>
            </a:r>
            <a:r>
              <a:rPr lang="en-US" sz="2200" i="1" dirty="0" err="1"/>
              <a:t>ideias</a:t>
            </a:r>
            <a:r>
              <a:rPr lang="en-US" sz="2200" i="1" dirty="0"/>
              <a:t> de </a:t>
            </a:r>
            <a:r>
              <a:rPr lang="en-US" sz="2200" i="1" dirty="0" err="1"/>
              <a:t>negócio</a:t>
            </a:r>
            <a:r>
              <a:rPr lang="en-US" sz="2200" i="1" dirty="0"/>
              <a:t>/</a:t>
            </a:r>
            <a:r>
              <a:rPr lang="en-US" sz="2200" i="1" dirty="0" err="1"/>
              <a:t>oportunidades</a:t>
            </a:r>
            <a:r>
              <a:rPr lang="en-US" sz="2200" i="1" dirty="0"/>
              <a:t> no </a:t>
            </a:r>
            <a:r>
              <a:rPr lang="en-US" sz="2200" i="1" dirty="0" err="1"/>
              <a:t>decorrer</a:t>
            </a:r>
            <a:r>
              <a:rPr lang="en-US" sz="2200" i="1" dirty="0"/>
              <a:t> do </a:t>
            </a:r>
            <a:r>
              <a:rPr lang="en-US" sz="2200" i="1" dirty="0" err="1"/>
              <a:t>meu</a:t>
            </a:r>
            <a:r>
              <a:rPr lang="en-US" sz="2200" i="1" dirty="0"/>
              <a:t> </a:t>
            </a:r>
            <a:r>
              <a:rPr lang="en-US" sz="2200" i="1" dirty="0" err="1"/>
              <a:t>dia</a:t>
            </a:r>
            <a:r>
              <a:rPr lang="en-US" sz="2200" i="1" dirty="0"/>
              <a:t>-a-</a:t>
            </a:r>
            <a:r>
              <a:rPr lang="en-US" sz="2200" i="1" dirty="0" err="1"/>
              <a:t>dia</a:t>
            </a:r>
            <a:r>
              <a:rPr lang="en-US" sz="2200" i="1" dirty="0"/>
              <a:t>, </a:t>
            </a:r>
            <a:r>
              <a:rPr lang="en-US" sz="2200" i="1" dirty="0" err="1"/>
              <a:t>aliás</a:t>
            </a:r>
            <a:r>
              <a:rPr lang="en-US" sz="2200" i="1" dirty="0"/>
              <a:t> </a:t>
            </a:r>
            <a:r>
              <a:rPr lang="en-US" sz="2200" i="1" dirty="0" err="1"/>
              <a:t>vou</a:t>
            </a:r>
            <a:r>
              <a:rPr lang="en-US" sz="2200" i="1" dirty="0"/>
              <a:t> </a:t>
            </a:r>
            <a:r>
              <a:rPr lang="en-US" sz="2200" i="1" dirty="0" err="1"/>
              <a:t>iniciar</a:t>
            </a:r>
            <a:r>
              <a:rPr lang="en-US" sz="2200" i="1" dirty="0"/>
              <a:t> um </a:t>
            </a:r>
            <a:r>
              <a:rPr lang="en-US" sz="2200" i="1" dirty="0" err="1"/>
              <a:t>pequeno</a:t>
            </a:r>
            <a:r>
              <a:rPr lang="en-US" sz="2200" i="1" dirty="0"/>
              <a:t> </a:t>
            </a:r>
            <a:r>
              <a:rPr lang="en-US" sz="2200" i="1" dirty="0" err="1"/>
              <a:t>negócio</a:t>
            </a:r>
            <a:r>
              <a:rPr lang="en-US" sz="2200" i="1" dirty="0"/>
              <a:t> </a:t>
            </a:r>
            <a:r>
              <a:rPr lang="en-US" sz="2200" i="1" dirty="0" err="1"/>
              <a:t>entretanto</a:t>
            </a:r>
            <a:r>
              <a:rPr lang="en-US" sz="2200" i="1" dirty="0"/>
              <a:t> e </a:t>
            </a:r>
            <a:r>
              <a:rPr lang="en-US" sz="2200" i="1" dirty="0" err="1"/>
              <a:t>espero</a:t>
            </a:r>
            <a:r>
              <a:rPr lang="en-US" sz="2200" i="1" dirty="0"/>
              <a:t> </a:t>
            </a:r>
            <a:r>
              <a:rPr lang="en-US" sz="2200" i="1" dirty="0" err="1"/>
              <a:t>pôr</a:t>
            </a:r>
            <a:r>
              <a:rPr lang="en-US" sz="2200" i="1" dirty="0"/>
              <a:t> </a:t>
            </a:r>
            <a:r>
              <a:rPr lang="en-US" sz="2200" i="1" dirty="0" err="1"/>
              <a:t>em</a:t>
            </a:r>
            <a:r>
              <a:rPr lang="en-US" sz="2200" i="1" dirty="0"/>
              <a:t> </a:t>
            </a:r>
            <a:r>
              <a:rPr lang="en-US" sz="2200" i="1" dirty="0" err="1"/>
              <a:t>prática</a:t>
            </a:r>
            <a:r>
              <a:rPr lang="en-US" sz="2200" i="1" dirty="0"/>
              <a:t> </a:t>
            </a:r>
            <a:r>
              <a:rPr lang="en-US" sz="2200" i="1" dirty="0" err="1"/>
              <a:t>muitos</a:t>
            </a:r>
            <a:r>
              <a:rPr lang="en-US" sz="2200" i="1" dirty="0"/>
              <a:t> dos </a:t>
            </a:r>
            <a:r>
              <a:rPr lang="en-US" sz="2200" i="1" dirty="0" err="1"/>
              <a:t>conhecimentos</a:t>
            </a:r>
            <a:r>
              <a:rPr lang="en-US" sz="2200" i="1" dirty="0"/>
              <a:t> </a:t>
            </a:r>
            <a:r>
              <a:rPr lang="en-US" sz="2200" i="1" dirty="0" err="1"/>
              <a:t>aqui</a:t>
            </a:r>
            <a:r>
              <a:rPr lang="en-US" sz="2200" i="1" dirty="0"/>
              <a:t> </a:t>
            </a:r>
            <a:r>
              <a:rPr lang="en-US" sz="2200" i="1" dirty="0" err="1"/>
              <a:t>adquiridos</a:t>
            </a:r>
            <a:r>
              <a:rPr lang="en-US" sz="2200" i="1" dirty="0"/>
              <a:t>. </a:t>
            </a:r>
            <a:r>
              <a:rPr lang="en-US" sz="2200" i="1" dirty="0" err="1"/>
              <a:t>Obrigada</a:t>
            </a:r>
            <a:r>
              <a:rPr lang="en-US" sz="2200" i="1" dirty="0"/>
              <a:t>.</a:t>
            </a:r>
            <a:r>
              <a:rPr lang="en-US" sz="2200" dirty="0"/>
              <a:t>” Master Student, ITT 2016</a:t>
            </a:r>
          </a:p>
          <a:p>
            <a:pPr marL="36576" indent="0">
              <a:buNone/>
            </a:pPr>
            <a:endParaRPr lang="en-US" sz="2000" dirty="0"/>
          </a:p>
          <a:p>
            <a:pPr marL="36576" indent="0">
              <a:buNone/>
            </a:pPr>
            <a:r>
              <a:rPr lang="en-US" sz="2200" i="1" dirty="0"/>
              <a:t>“A </a:t>
            </a:r>
            <a:r>
              <a:rPr lang="en-US" sz="2200" i="1" dirty="0" err="1"/>
              <a:t>cadeira</a:t>
            </a:r>
            <a:r>
              <a:rPr lang="en-US" sz="2200" i="1" dirty="0"/>
              <a:t> </a:t>
            </a:r>
            <a:r>
              <a:rPr lang="en-US" sz="2200" i="1" dirty="0" err="1"/>
              <a:t>é</a:t>
            </a:r>
            <a:r>
              <a:rPr lang="en-US" sz="2200" i="1" dirty="0"/>
              <a:t> </a:t>
            </a:r>
            <a:r>
              <a:rPr lang="en-US" sz="2200" i="1" dirty="0" err="1"/>
              <a:t>muito</a:t>
            </a:r>
            <a:r>
              <a:rPr lang="en-US" sz="2200" i="1" dirty="0"/>
              <a:t> </a:t>
            </a:r>
            <a:r>
              <a:rPr lang="en-US" sz="2200" i="1" dirty="0" err="1"/>
              <a:t>trabalhosa</a:t>
            </a:r>
            <a:r>
              <a:rPr lang="en-US" sz="2200" i="1" dirty="0"/>
              <a:t>! Mas </a:t>
            </a:r>
            <a:r>
              <a:rPr lang="en-US" sz="2200" i="1" dirty="0" err="1"/>
              <a:t>mudou</a:t>
            </a:r>
            <a:r>
              <a:rPr lang="en-US" sz="2200" i="1" dirty="0"/>
              <a:t> a </a:t>
            </a:r>
            <a:r>
              <a:rPr lang="en-US" sz="2200" i="1" dirty="0" err="1"/>
              <a:t>minha</a:t>
            </a:r>
            <a:r>
              <a:rPr lang="en-US" sz="2200" i="1" dirty="0"/>
              <a:t> </a:t>
            </a:r>
            <a:r>
              <a:rPr lang="en-US" sz="2200" i="1" dirty="0" err="1"/>
              <a:t>vida</a:t>
            </a:r>
            <a:r>
              <a:rPr lang="en-US" sz="2200" dirty="0"/>
              <a:t>!” Master Student, TTC 2015</a:t>
            </a:r>
          </a:p>
          <a:p>
            <a:pPr marL="36576" indent="0">
              <a:buNone/>
            </a:pPr>
            <a:endParaRPr lang="en-US" sz="1800" dirty="0"/>
          </a:p>
          <a:p>
            <a:pPr marL="36576" indent="0">
              <a:buNone/>
            </a:pPr>
            <a:r>
              <a:rPr lang="en-US" sz="2200" dirty="0"/>
              <a:t>“</a:t>
            </a:r>
            <a:r>
              <a:rPr lang="en-US" sz="2200" i="1" dirty="0" err="1"/>
              <a:t>Adorei</a:t>
            </a:r>
            <a:r>
              <a:rPr lang="en-US" sz="2200" i="1" dirty="0"/>
              <a:t>, </a:t>
            </a:r>
            <a:r>
              <a:rPr lang="en-US" sz="2200" i="1" dirty="0" err="1"/>
              <a:t>acho</a:t>
            </a:r>
            <a:r>
              <a:rPr lang="en-US" sz="2200" i="1" dirty="0"/>
              <a:t> </a:t>
            </a:r>
            <a:r>
              <a:rPr lang="en-US" sz="2200" i="1" dirty="0" err="1"/>
              <a:t>que</a:t>
            </a:r>
            <a:r>
              <a:rPr lang="en-US" sz="2200" i="1" dirty="0"/>
              <a:t> </a:t>
            </a:r>
            <a:r>
              <a:rPr lang="en-US" sz="2200" i="1" dirty="0" err="1"/>
              <a:t>isto</a:t>
            </a:r>
            <a:r>
              <a:rPr lang="en-US" sz="2200" i="1" dirty="0"/>
              <a:t> </a:t>
            </a:r>
            <a:r>
              <a:rPr lang="en-US" sz="2200" i="1" dirty="0" err="1"/>
              <a:t>é</a:t>
            </a:r>
            <a:r>
              <a:rPr lang="en-US" sz="2200" i="1" dirty="0"/>
              <a:t> </a:t>
            </a:r>
            <a:r>
              <a:rPr lang="en-US" sz="2200" i="1" dirty="0" err="1"/>
              <a:t>muito</a:t>
            </a:r>
            <a:r>
              <a:rPr lang="en-US" sz="2200" i="1" dirty="0"/>
              <a:t> </a:t>
            </a:r>
            <a:r>
              <a:rPr lang="en-US" sz="2200" i="1" dirty="0" err="1"/>
              <a:t>mais</a:t>
            </a:r>
            <a:r>
              <a:rPr lang="en-US" sz="2200" i="1" dirty="0"/>
              <a:t> do </a:t>
            </a:r>
            <a:r>
              <a:rPr lang="en-US" sz="2200" i="1" dirty="0" err="1"/>
              <a:t>que</a:t>
            </a:r>
            <a:r>
              <a:rPr lang="en-US" sz="2200" i="1" dirty="0"/>
              <a:t> </a:t>
            </a:r>
            <a:r>
              <a:rPr lang="en-US" sz="2200" i="1" dirty="0" err="1"/>
              <a:t>uma</a:t>
            </a:r>
            <a:r>
              <a:rPr lang="en-US" sz="2200" i="1" dirty="0"/>
              <a:t> </a:t>
            </a:r>
            <a:r>
              <a:rPr lang="en-US" sz="2200" i="1" dirty="0" err="1"/>
              <a:t>cadeira</a:t>
            </a:r>
            <a:r>
              <a:rPr lang="en-US" sz="2200" i="1" dirty="0"/>
              <a:t>, </a:t>
            </a:r>
            <a:r>
              <a:rPr lang="en-US" sz="2200" i="1" dirty="0" err="1"/>
              <a:t>é</a:t>
            </a:r>
            <a:r>
              <a:rPr lang="en-US" sz="2200" i="1" dirty="0"/>
              <a:t> </a:t>
            </a:r>
            <a:r>
              <a:rPr lang="en-US" sz="2200" i="1" dirty="0" err="1"/>
              <a:t>uma</a:t>
            </a:r>
            <a:r>
              <a:rPr lang="en-US" sz="2200" i="1" dirty="0"/>
              <a:t> </a:t>
            </a:r>
            <a:r>
              <a:rPr lang="en-US" sz="2200" i="1" dirty="0" err="1"/>
              <a:t>experiência</a:t>
            </a:r>
            <a:r>
              <a:rPr lang="en-US" sz="2200" i="1" dirty="0"/>
              <a:t>, </a:t>
            </a:r>
            <a:r>
              <a:rPr lang="en-US" sz="2200" i="1" dirty="0" err="1"/>
              <a:t>Obrigada</a:t>
            </a:r>
            <a:r>
              <a:rPr lang="en-US" sz="2200" i="1" dirty="0"/>
              <a:t>!</a:t>
            </a:r>
            <a:r>
              <a:rPr lang="en-US" sz="2200" dirty="0"/>
              <a:t>” PhD Student, </a:t>
            </a:r>
            <a:r>
              <a:rPr lang="en-US" sz="2200" dirty="0" err="1"/>
              <a:t>Empreendedorismo</a:t>
            </a:r>
            <a:r>
              <a:rPr lang="en-US" sz="2200" dirty="0"/>
              <a:t> 2016</a:t>
            </a:r>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p:txBody>
      </p:sp>
    </p:spTree>
    <p:extLst>
      <p:ext uri="{BB962C8B-B14F-4D97-AF65-F5344CB8AC3E}">
        <p14:creationId xmlns:p14="http://schemas.microsoft.com/office/powerpoint/2010/main" val="416874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4848" y="274638"/>
            <a:ext cx="8229600" cy="1143000"/>
          </a:xfrm>
        </p:spPr>
        <p:txBody>
          <a:bodyPr/>
          <a:lstStyle/>
          <a:p>
            <a:r>
              <a:rPr lang="en-US" dirty="0"/>
              <a:t>PRECONCEIVED IDEAS</a:t>
            </a:r>
          </a:p>
        </p:txBody>
      </p:sp>
      <p:sp>
        <p:nvSpPr>
          <p:cNvPr id="3" name="Content Placeholder 2"/>
          <p:cNvSpPr>
            <a:spLocks noGrp="1"/>
          </p:cNvSpPr>
          <p:nvPr>
            <p:ph idx="4294967295"/>
          </p:nvPr>
        </p:nvSpPr>
        <p:spPr>
          <a:xfrm>
            <a:off x="374848" y="2133600"/>
            <a:ext cx="7467600" cy="2984500"/>
          </a:xfrm>
        </p:spPr>
        <p:txBody>
          <a:bodyPr/>
          <a:lstStyle/>
          <a:p>
            <a:r>
              <a:rPr lang="en-US" dirty="0"/>
              <a:t>We all have them!</a:t>
            </a:r>
          </a:p>
          <a:p>
            <a:endParaRPr lang="en-US" dirty="0"/>
          </a:p>
          <a:p>
            <a:r>
              <a:rPr lang="en-US" dirty="0"/>
              <a:t>Are they any useful?</a:t>
            </a:r>
          </a:p>
          <a:p>
            <a:endParaRPr lang="en-US" dirty="0"/>
          </a:p>
        </p:txBody>
      </p:sp>
    </p:spTree>
    <p:extLst>
      <p:ext uri="{BB962C8B-B14F-4D97-AF65-F5344CB8AC3E}">
        <p14:creationId xmlns:p14="http://schemas.microsoft.com/office/powerpoint/2010/main" val="1542107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Programa</a:t>
            </a:r>
            <a:r>
              <a:rPr lang="en-GB" dirty="0"/>
              <a:t> (2)</a:t>
            </a:r>
          </a:p>
        </p:txBody>
      </p:sp>
      <p:pic>
        <p:nvPicPr>
          <p:cNvPr id="7" name="Imagem 6">
            <a:extLst>
              <a:ext uri="{FF2B5EF4-FFF2-40B4-BE49-F238E27FC236}">
                <a16:creationId xmlns:a16="http://schemas.microsoft.com/office/drawing/2014/main" id="{463C757B-E76F-584A-B3C4-7EBA98DFB925}"/>
              </a:ext>
            </a:extLst>
          </p:cNvPr>
          <p:cNvPicPr>
            <a:picLocks noChangeAspect="1"/>
          </p:cNvPicPr>
          <p:nvPr/>
        </p:nvPicPr>
        <p:blipFill>
          <a:blip r:embed="rId2"/>
          <a:stretch>
            <a:fillRect/>
          </a:stretch>
        </p:blipFill>
        <p:spPr>
          <a:xfrm>
            <a:off x="323528" y="1401208"/>
            <a:ext cx="8475933" cy="48245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96331"/>
            <a:ext cx="8424936" cy="6508263"/>
          </a:xfrm>
          <a:prstGeom prst="rect">
            <a:avLst/>
          </a:prstGeom>
        </p:spPr>
      </p:pic>
    </p:spTree>
    <p:extLst>
      <p:ext uri="{BB962C8B-B14F-4D97-AF65-F5344CB8AC3E}">
        <p14:creationId xmlns:p14="http://schemas.microsoft.com/office/powerpoint/2010/main" val="146054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27384"/>
            <a:ext cx="5314950" cy="6858000"/>
          </a:xfrm>
          <a:prstGeom prst="rect">
            <a:avLst/>
          </a:prstGeom>
        </p:spPr>
      </p:pic>
    </p:spTree>
    <p:extLst>
      <p:ext uri="{BB962C8B-B14F-4D97-AF65-F5344CB8AC3E}">
        <p14:creationId xmlns:p14="http://schemas.microsoft.com/office/powerpoint/2010/main" val="358929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3933056"/>
            <a:ext cx="7772400" cy="1362075"/>
          </a:xfrm>
        </p:spPr>
        <p:txBody>
          <a:bodyPr>
            <a:normAutofit fontScale="90000"/>
          </a:bodyPr>
          <a:lstStyle/>
          <a:p>
            <a:r>
              <a:rPr lang="en-US" dirty="0">
                <a:solidFill>
                  <a:srgbClr val="0070C0"/>
                </a:solidFill>
              </a:rPr>
              <a:t>A job is better than starting my business</a:t>
            </a:r>
          </a:p>
        </p:txBody>
      </p:sp>
      <p:sp>
        <p:nvSpPr>
          <p:cNvPr id="3" name="Text Placeholder 2"/>
          <p:cNvSpPr>
            <a:spLocks noGrp="1"/>
          </p:cNvSpPr>
          <p:nvPr>
            <p:ph type="body" idx="4294967295"/>
          </p:nvPr>
        </p:nvSpPr>
        <p:spPr>
          <a:xfrm>
            <a:off x="2627784" y="2906713"/>
            <a:ext cx="7772400" cy="1500187"/>
          </a:xfrm>
        </p:spPr>
        <p:txBody>
          <a:bodyPr/>
          <a:lstStyle/>
          <a:p>
            <a:r>
              <a:rPr lang="en-US" dirty="0">
                <a:solidFill>
                  <a:srgbClr val="0070C0"/>
                </a:solidFill>
              </a:rPr>
              <a:t>1</a:t>
            </a:r>
            <a:r>
              <a:rPr lang="en-US" baseline="30000" dirty="0">
                <a:solidFill>
                  <a:srgbClr val="0070C0"/>
                </a:solidFill>
              </a:rPr>
              <a:t>st</a:t>
            </a:r>
            <a:r>
              <a:rPr lang="en-US" dirty="0">
                <a:solidFill>
                  <a:srgbClr val="0070C0"/>
                </a:solidFill>
              </a:rPr>
              <a:t> Preconceived idea</a:t>
            </a:r>
          </a:p>
        </p:txBody>
      </p:sp>
    </p:spTree>
    <p:extLst>
      <p:ext uri="{BB962C8B-B14F-4D97-AF65-F5344CB8AC3E}">
        <p14:creationId xmlns:p14="http://schemas.microsoft.com/office/powerpoint/2010/main" val="3060278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6856" y="274638"/>
            <a:ext cx="8229600" cy="1143000"/>
          </a:xfrm>
        </p:spPr>
        <p:txBody>
          <a:bodyPr/>
          <a:lstStyle/>
          <a:p>
            <a:r>
              <a:rPr lang="en-GB" dirty="0"/>
              <a:t>Job </a:t>
            </a:r>
            <a:r>
              <a:rPr lang="en-GB" dirty="0" err="1"/>
              <a:t>Vs</a:t>
            </a:r>
            <a:r>
              <a:rPr lang="en-GB" dirty="0"/>
              <a:t> Business</a:t>
            </a:r>
          </a:p>
        </p:txBody>
      </p:sp>
      <p:sp>
        <p:nvSpPr>
          <p:cNvPr id="5" name="Content Placeholder 2"/>
          <p:cNvSpPr>
            <a:spLocks noGrp="1"/>
          </p:cNvSpPr>
          <p:nvPr>
            <p:ph idx="4294967295"/>
          </p:nvPr>
        </p:nvSpPr>
        <p:spPr>
          <a:xfrm>
            <a:off x="446856" y="1600200"/>
            <a:ext cx="7467600" cy="4525963"/>
          </a:xfrm>
        </p:spPr>
        <p:txBody>
          <a:bodyPr/>
          <a:lstStyle/>
          <a:p>
            <a:r>
              <a:rPr lang="en-US" dirty="0"/>
              <a:t>Someone (employee) that delivers services to another one, either a physical or legal one (employer), in a subordinated way, on a personal basis, recurrently and paid for.</a:t>
            </a:r>
            <a:endParaRPr lang="en-GB" dirty="0"/>
          </a:p>
          <a:p>
            <a:endParaRPr lang="en-US" dirty="0"/>
          </a:p>
        </p:txBody>
      </p:sp>
    </p:spTree>
    <p:extLst>
      <p:ext uri="{BB962C8B-B14F-4D97-AF65-F5344CB8AC3E}">
        <p14:creationId xmlns:p14="http://schemas.microsoft.com/office/powerpoint/2010/main" val="158980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1450"/>
            <a:ext cx="7467600" cy="1143000"/>
          </a:xfrm>
        </p:spPr>
        <p:txBody>
          <a:bodyPr/>
          <a:lstStyle/>
          <a:p>
            <a:r>
              <a:rPr lang="en-GB" dirty="0"/>
              <a:t>Job </a:t>
            </a:r>
            <a:r>
              <a:rPr lang="en-GB" dirty="0" err="1"/>
              <a:t>Vs</a:t>
            </a:r>
            <a:r>
              <a:rPr lang="en-GB" dirty="0"/>
              <a:t> Business</a:t>
            </a:r>
          </a:p>
        </p:txBody>
      </p:sp>
      <p:pic>
        <p:nvPicPr>
          <p:cNvPr id="4" name="YouTube - Employment vs Business.mp4">
            <a:hlinkClick r:id="" action="ppaction://media"/>
          </p:cNvPr>
          <p:cNvPicPr>
            <a:picLocks noGrp="1"/>
          </p:cNvPicPr>
          <p:nvPr>
            <p:ph idx="4294967295"/>
            <a:videoFile r:link="rId2"/>
            <p:extLst>
              <p:ext uri="{DAA4B4D4-6D71-4841-9C94-3DE7FCFB9230}">
                <p14:media xmlns:p14="http://schemas.microsoft.com/office/powerpoint/2010/main" r:link="rId1"/>
              </p:ext>
            </p:extLst>
          </p:nvPr>
        </p:nvPicPr>
        <p:blipFill>
          <a:blip r:embed="rId4"/>
          <a:stretch>
            <a:fillRect/>
          </a:stretch>
        </p:blipFill>
        <p:spPr>
          <a:xfrm>
            <a:off x="467544" y="971550"/>
            <a:ext cx="8218488" cy="5721350"/>
          </a:xfrm>
        </p:spPr>
      </p:pic>
    </p:spTree>
    <p:extLst>
      <p:ext uri="{BB962C8B-B14F-4D97-AF65-F5344CB8AC3E}">
        <p14:creationId xmlns:p14="http://schemas.microsoft.com/office/powerpoint/2010/main" val="3325073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4848" y="274638"/>
            <a:ext cx="8229600" cy="1143000"/>
          </a:xfrm>
        </p:spPr>
        <p:txBody>
          <a:bodyPr/>
          <a:lstStyle/>
          <a:p>
            <a:r>
              <a:rPr lang="en-GB" dirty="0"/>
              <a:t>Job </a:t>
            </a:r>
            <a:r>
              <a:rPr lang="en-GB" dirty="0" err="1"/>
              <a:t>Vs</a:t>
            </a:r>
            <a:r>
              <a:rPr lang="en-GB" dirty="0"/>
              <a:t> Business</a:t>
            </a:r>
          </a:p>
        </p:txBody>
      </p:sp>
      <p:sp>
        <p:nvSpPr>
          <p:cNvPr id="5" name="Content Placeholder 2"/>
          <p:cNvSpPr>
            <a:spLocks noGrp="1"/>
          </p:cNvSpPr>
          <p:nvPr>
            <p:ph idx="4294967295"/>
          </p:nvPr>
        </p:nvSpPr>
        <p:spPr>
          <a:xfrm>
            <a:off x="374848" y="1600200"/>
            <a:ext cx="7467600" cy="4525963"/>
          </a:xfrm>
        </p:spPr>
        <p:txBody>
          <a:bodyPr>
            <a:normAutofit fontScale="92500" lnSpcReduction="10000"/>
          </a:bodyPr>
          <a:lstStyle/>
          <a:p>
            <a:r>
              <a:rPr lang="en-GB" dirty="0"/>
              <a:t>WHY?</a:t>
            </a:r>
          </a:p>
          <a:p>
            <a:pPr lvl="1"/>
            <a:r>
              <a:rPr lang="en-GB" dirty="0"/>
              <a:t>Levels of Comfort zones (are they really comfortable?)</a:t>
            </a:r>
          </a:p>
          <a:p>
            <a:pPr lvl="2"/>
            <a:r>
              <a:rPr lang="en-GB" dirty="0"/>
              <a:t>Financial?</a:t>
            </a:r>
          </a:p>
          <a:p>
            <a:pPr lvl="2"/>
            <a:r>
              <a:rPr lang="en-GB" dirty="0"/>
              <a:t>Structural?</a:t>
            </a:r>
          </a:p>
          <a:p>
            <a:pPr lvl="2"/>
            <a:r>
              <a:rPr lang="en-GB" dirty="0"/>
              <a:t>Others? Time management?</a:t>
            </a:r>
          </a:p>
          <a:p>
            <a:pPr marL="749808" lvl="2" indent="0">
              <a:buNone/>
            </a:pPr>
            <a:endParaRPr lang="en-GB" dirty="0"/>
          </a:p>
          <a:p>
            <a:pPr lvl="1"/>
            <a:r>
              <a:rPr lang="en-GB" dirty="0"/>
              <a:t>What are we missing?</a:t>
            </a:r>
          </a:p>
          <a:p>
            <a:pPr lvl="2"/>
            <a:r>
              <a:rPr lang="en-GB" dirty="0"/>
              <a:t>Fast learning track</a:t>
            </a:r>
          </a:p>
          <a:p>
            <a:pPr lvl="2"/>
            <a:r>
              <a:rPr lang="en-GB" dirty="0"/>
              <a:t>Impact</a:t>
            </a:r>
          </a:p>
          <a:p>
            <a:pPr lvl="2"/>
            <a:r>
              <a:rPr lang="en-GB" dirty="0"/>
              <a:t>Power to decide our lives</a:t>
            </a:r>
          </a:p>
          <a:p>
            <a:pPr lvl="2"/>
            <a:endParaRPr lang="en-GB" dirty="0"/>
          </a:p>
          <a:p>
            <a:endParaRPr lang="en-GB" dirty="0"/>
          </a:p>
        </p:txBody>
      </p:sp>
    </p:spTree>
    <p:extLst>
      <p:ext uri="{BB962C8B-B14F-4D97-AF65-F5344CB8AC3E}">
        <p14:creationId xmlns:p14="http://schemas.microsoft.com/office/powerpoint/2010/main" val="3030463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4406900"/>
            <a:ext cx="7772400" cy="1362075"/>
          </a:xfrm>
        </p:spPr>
        <p:txBody>
          <a:bodyPr/>
          <a:lstStyle/>
          <a:p>
            <a:r>
              <a:rPr lang="en-US" dirty="0">
                <a:solidFill>
                  <a:srgbClr val="0070C0"/>
                </a:solidFill>
              </a:rPr>
              <a:t>Entrepreneurship is not for me!</a:t>
            </a:r>
          </a:p>
        </p:txBody>
      </p:sp>
      <p:sp>
        <p:nvSpPr>
          <p:cNvPr id="3" name="Text Placeholder 2"/>
          <p:cNvSpPr>
            <a:spLocks noGrp="1"/>
          </p:cNvSpPr>
          <p:nvPr>
            <p:ph type="body" idx="4294967295"/>
          </p:nvPr>
        </p:nvSpPr>
        <p:spPr>
          <a:xfrm>
            <a:off x="1835696" y="2906713"/>
            <a:ext cx="7772400" cy="1500187"/>
          </a:xfrm>
        </p:spPr>
        <p:txBody>
          <a:bodyPr/>
          <a:lstStyle/>
          <a:p>
            <a:r>
              <a:rPr lang="en-US" dirty="0">
                <a:solidFill>
                  <a:srgbClr val="0070C0"/>
                </a:solidFill>
              </a:rPr>
              <a:t>2</a:t>
            </a:r>
            <a:r>
              <a:rPr lang="en-US" baseline="30000" dirty="0">
                <a:solidFill>
                  <a:srgbClr val="0070C0"/>
                </a:solidFill>
              </a:rPr>
              <a:t>nd</a:t>
            </a:r>
            <a:r>
              <a:rPr lang="en-US" dirty="0">
                <a:solidFill>
                  <a:srgbClr val="0070C0"/>
                </a:solidFill>
              </a:rPr>
              <a:t> Preconceived idea</a:t>
            </a:r>
          </a:p>
        </p:txBody>
      </p:sp>
    </p:spTree>
    <p:extLst>
      <p:ext uri="{BB962C8B-B14F-4D97-AF65-F5344CB8AC3E}">
        <p14:creationId xmlns:p14="http://schemas.microsoft.com/office/powerpoint/2010/main" val="824122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ENTREPRENEURSHIP</a:t>
            </a:r>
            <a:endParaRPr lang="en-US" dirty="0"/>
          </a:p>
        </p:txBody>
      </p:sp>
      <p:sp>
        <p:nvSpPr>
          <p:cNvPr id="5" name="Content Placeholder 2"/>
          <p:cNvSpPr txBox="1">
            <a:spLocks/>
          </p:cNvSpPr>
          <p:nvPr/>
        </p:nvSpPr>
        <p:spPr>
          <a:xfrm>
            <a:off x="323528" y="2608312"/>
            <a:ext cx="8712968" cy="1396752"/>
          </a:xfrm>
          <a:prstGeom prst="rect">
            <a:avLst/>
          </a:prstGeom>
        </p:spPr>
        <p:txBody>
          <a:bodyPr>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Wingdings 2"/>
              <a:buNone/>
            </a:pPr>
            <a:r>
              <a:rPr lang="en-US" sz="6600"/>
              <a:t>WHAT IS IT TO YOU?</a:t>
            </a:r>
            <a:endParaRPr lang="en-US" sz="6600" dirty="0"/>
          </a:p>
        </p:txBody>
      </p:sp>
    </p:spTree>
    <p:extLst>
      <p:ext uri="{BB962C8B-B14F-4D97-AF65-F5344CB8AC3E}">
        <p14:creationId xmlns:p14="http://schemas.microsoft.com/office/powerpoint/2010/main" val="2823818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a:t>ENTREPRENEURSHIP</a:t>
            </a:r>
          </a:p>
        </p:txBody>
      </p:sp>
      <p:pic>
        <p:nvPicPr>
          <p:cNvPr id="3" name="The Power of Entrepreneurship (Video Produced by Int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12776"/>
            <a:ext cx="9144000" cy="5143500"/>
          </a:xfrm>
          <a:prstGeom prst="rect">
            <a:avLst/>
          </a:prstGeom>
        </p:spPr>
      </p:pic>
    </p:spTree>
    <p:extLst>
      <p:ext uri="{BB962C8B-B14F-4D97-AF65-F5344CB8AC3E}">
        <p14:creationId xmlns:p14="http://schemas.microsoft.com/office/powerpoint/2010/main" val="2547293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a:t>Entrepreneurship</a:t>
            </a:r>
          </a:p>
        </p:txBody>
      </p:sp>
      <p:sp>
        <p:nvSpPr>
          <p:cNvPr id="3" name="Content Placeholder 2"/>
          <p:cNvSpPr>
            <a:spLocks noGrp="1"/>
          </p:cNvSpPr>
          <p:nvPr>
            <p:ph idx="4294967295"/>
          </p:nvPr>
        </p:nvSpPr>
        <p:spPr>
          <a:xfrm>
            <a:off x="457200" y="1600200"/>
            <a:ext cx="8686800" cy="5029200"/>
          </a:xfrm>
        </p:spPr>
        <p:txBody>
          <a:bodyPr>
            <a:normAutofit fontScale="85000" lnSpcReduction="20000"/>
          </a:bodyPr>
          <a:lstStyle/>
          <a:p>
            <a:r>
              <a:rPr lang="en-US" i="1" dirty="0">
                <a:solidFill>
                  <a:srgbClr val="FF6600"/>
                </a:solidFill>
              </a:rPr>
              <a:t>Entrepreneurship </a:t>
            </a:r>
            <a:r>
              <a:rPr lang="en-US" dirty="0"/>
              <a:t>is the practice of starting new organizations or revitalizing mature organizations, particularly new businesses generally in response to identified opportunities. Entrepreneurship is often a difficult undertaking, as a vast majority of new businesses fail. Entrepreneurial activities are substantially different depending on the type of organization that is being started. Entrepreneurship ranges in scale from solo projects (even involving the entrepreneur only part-time) to major undertakings creating many job opportunities </a:t>
            </a:r>
          </a:p>
          <a:p>
            <a:pPr marL="419100" indent="-63500">
              <a:buNone/>
            </a:pPr>
            <a:r>
              <a:rPr lang="en-US" dirty="0"/>
              <a:t> </a:t>
            </a:r>
            <a:r>
              <a:rPr lang="en-US" sz="1514" dirty="0"/>
              <a:t>(source: </a:t>
            </a:r>
            <a:r>
              <a:rPr lang="en-US" sz="1514" dirty="0" err="1"/>
              <a:t>wikipedia</a:t>
            </a:r>
            <a:r>
              <a:rPr lang="en-US" sz="1514" dirty="0"/>
              <a:t>)</a:t>
            </a:r>
          </a:p>
          <a:p>
            <a:pPr marL="419100" indent="-63500">
              <a:buNone/>
            </a:pPr>
            <a:endParaRPr lang="en-US" sz="1514" dirty="0"/>
          </a:p>
          <a:p>
            <a:r>
              <a:rPr lang="en-US" sz="2595" dirty="0">
                <a:solidFill>
                  <a:srgbClr val="FF6600"/>
                </a:solidFill>
              </a:rPr>
              <a:t>Entrepreneur</a:t>
            </a:r>
            <a:r>
              <a:rPr lang="en-US" sz="2595" dirty="0"/>
              <a:t>: the art of taking something at risk</a:t>
            </a:r>
            <a:endParaRPr lang="en-GB" sz="2595" dirty="0"/>
          </a:p>
        </p:txBody>
      </p:sp>
    </p:spTree>
    <p:extLst>
      <p:ext uri="{BB962C8B-B14F-4D97-AF65-F5344CB8AC3E}">
        <p14:creationId xmlns:p14="http://schemas.microsoft.com/office/powerpoint/2010/main" val="69780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Programa</a:t>
            </a:r>
            <a:r>
              <a:rPr lang="en-GB" dirty="0"/>
              <a:t> (3)</a:t>
            </a:r>
          </a:p>
        </p:txBody>
      </p:sp>
      <p:pic>
        <p:nvPicPr>
          <p:cNvPr id="7" name="Imagem 6">
            <a:extLst>
              <a:ext uri="{FF2B5EF4-FFF2-40B4-BE49-F238E27FC236}">
                <a16:creationId xmlns:a16="http://schemas.microsoft.com/office/drawing/2014/main" id="{D7785837-1BAC-914F-A47E-1670851540C6}"/>
              </a:ext>
            </a:extLst>
          </p:cNvPr>
          <p:cNvPicPr>
            <a:picLocks noChangeAspect="1"/>
          </p:cNvPicPr>
          <p:nvPr/>
        </p:nvPicPr>
        <p:blipFill>
          <a:blip r:embed="rId2"/>
          <a:stretch>
            <a:fillRect/>
          </a:stretch>
        </p:blipFill>
        <p:spPr>
          <a:xfrm>
            <a:off x="107504" y="1844824"/>
            <a:ext cx="8870366" cy="172819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a:t>Entrepreneurship</a:t>
            </a:r>
          </a:p>
        </p:txBody>
      </p:sp>
      <p:sp>
        <p:nvSpPr>
          <p:cNvPr id="3" name="Content Placeholder 2"/>
          <p:cNvSpPr>
            <a:spLocks noGrp="1"/>
          </p:cNvSpPr>
          <p:nvPr>
            <p:ph idx="4294967295"/>
          </p:nvPr>
        </p:nvSpPr>
        <p:spPr>
          <a:xfrm>
            <a:off x="762000" y="1600200"/>
            <a:ext cx="8382000" cy="1828800"/>
          </a:xfrm>
        </p:spPr>
        <p:txBody>
          <a:bodyPr>
            <a:normAutofit fontScale="55000" lnSpcReduction="20000"/>
          </a:bodyPr>
          <a:lstStyle/>
          <a:p>
            <a:r>
              <a:rPr lang="en-US" sz="5760" i="1" dirty="0">
                <a:solidFill>
                  <a:srgbClr val="FF6600"/>
                </a:solidFill>
              </a:rPr>
              <a:t>Entrepreneurship – </a:t>
            </a:r>
            <a:r>
              <a:rPr lang="en-US" sz="5760" i="1" dirty="0"/>
              <a:t>the pursuit of opportunity beyond the resources one currently has under control (source: Berkley, 2006)</a:t>
            </a:r>
          </a:p>
          <a:p>
            <a:endParaRPr lang="en-US" dirty="0"/>
          </a:p>
          <a:p>
            <a:pPr>
              <a:buNone/>
            </a:pPr>
            <a:endParaRPr lang="en-US" dirty="0"/>
          </a:p>
        </p:txBody>
      </p:sp>
      <p:sp>
        <p:nvSpPr>
          <p:cNvPr id="5" name="Down Arrow 4"/>
          <p:cNvSpPr/>
          <p:nvPr/>
        </p:nvSpPr>
        <p:spPr>
          <a:xfrm>
            <a:off x="4206240" y="3107404"/>
            <a:ext cx="822960" cy="1693195"/>
          </a:xfrm>
          <a:prstGeom prst="down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sp>
        <p:nvSpPr>
          <p:cNvPr id="7" name="Rectangle 6"/>
          <p:cNvSpPr/>
          <p:nvPr/>
        </p:nvSpPr>
        <p:spPr>
          <a:xfrm>
            <a:off x="457200" y="5257800"/>
            <a:ext cx="8382000" cy="1200329"/>
          </a:xfrm>
          <a:prstGeom prst="rect">
            <a:avLst/>
          </a:prstGeom>
        </p:spPr>
        <p:txBody>
          <a:bodyPr wrap="square">
            <a:spAutoFit/>
          </a:bodyPr>
          <a:lstStyle/>
          <a:p>
            <a:pPr algn="ctr"/>
            <a:r>
              <a:rPr lang="en-US" sz="3600" u="sng" dirty="0">
                <a:solidFill>
                  <a:prstClr val="black"/>
                </a:solidFill>
                <a:latin typeface="Arial"/>
              </a:rPr>
              <a:t>Management process</a:t>
            </a:r>
            <a:r>
              <a:rPr lang="en-US" sz="3600" dirty="0">
                <a:solidFill>
                  <a:prstClr val="black"/>
                </a:solidFill>
                <a:latin typeface="Arial"/>
              </a:rPr>
              <a:t> NOT only an individual characteristic</a:t>
            </a:r>
            <a:endParaRPr lang="en-GB" sz="3600" dirty="0">
              <a:solidFill>
                <a:prstClr val="black"/>
              </a:solidFill>
              <a:latin typeface="Arial"/>
            </a:endParaRPr>
          </a:p>
        </p:txBody>
      </p:sp>
    </p:spTree>
    <p:extLst>
      <p:ext uri="{BB962C8B-B14F-4D97-AF65-F5344CB8AC3E}">
        <p14:creationId xmlns:p14="http://schemas.microsoft.com/office/powerpoint/2010/main" val="16379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686800" cy="1143000"/>
          </a:xfrm>
        </p:spPr>
        <p:txBody>
          <a:bodyPr>
            <a:normAutofit/>
          </a:bodyPr>
          <a:lstStyle/>
          <a:p>
            <a:r>
              <a:rPr lang="en-GB" dirty="0"/>
              <a:t>The Process of Entrepreneurship</a:t>
            </a:r>
          </a:p>
        </p:txBody>
      </p:sp>
      <p:sp>
        <p:nvSpPr>
          <p:cNvPr id="3" name="Content Placeholder 2"/>
          <p:cNvSpPr>
            <a:spLocks noGrp="1"/>
          </p:cNvSpPr>
          <p:nvPr>
            <p:ph idx="4294967295"/>
          </p:nvPr>
        </p:nvSpPr>
        <p:spPr>
          <a:xfrm>
            <a:off x="762000" y="1600200"/>
            <a:ext cx="8382000" cy="2362200"/>
          </a:xfrm>
        </p:spPr>
        <p:txBody>
          <a:bodyPr>
            <a:normAutofit/>
          </a:bodyPr>
          <a:lstStyle/>
          <a:p>
            <a:pPr>
              <a:buNone/>
            </a:pPr>
            <a:r>
              <a:rPr lang="en-US" i="1" dirty="0">
                <a:solidFill>
                  <a:srgbClr val="FF6600"/>
                </a:solidFill>
              </a:rPr>
              <a:t>	Identify</a:t>
            </a:r>
          </a:p>
          <a:p>
            <a:pPr>
              <a:buNone/>
            </a:pPr>
            <a:r>
              <a:rPr lang="en-US" i="1" dirty="0">
                <a:solidFill>
                  <a:srgbClr val="008000"/>
                </a:solidFill>
              </a:rPr>
              <a:t>		Need</a:t>
            </a:r>
          </a:p>
          <a:p>
            <a:pPr>
              <a:buNone/>
            </a:pPr>
            <a:r>
              <a:rPr lang="en-US" i="1" dirty="0">
                <a:solidFill>
                  <a:srgbClr val="008000"/>
                </a:solidFill>
              </a:rPr>
              <a:t>		Solution				Opportunity</a:t>
            </a:r>
          </a:p>
          <a:p>
            <a:pPr>
              <a:buNone/>
            </a:pPr>
            <a:r>
              <a:rPr lang="en-US" i="1" dirty="0">
                <a:solidFill>
                  <a:srgbClr val="008000"/>
                </a:solidFill>
              </a:rPr>
              <a:t>		Unfair advantage</a:t>
            </a:r>
          </a:p>
        </p:txBody>
      </p:sp>
      <p:sp>
        <p:nvSpPr>
          <p:cNvPr id="7" name="Notched Right Arrow 6"/>
          <p:cNvSpPr/>
          <p:nvPr/>
        </p:nvSpPr>
        <p:spPr>
          <a:xfrm>
            <a:off x="3733800" y="2656409"/>
            <a:ext cx="2118361" cy="620191"/>
          </a:xfrm>
          <a:prstGeom prst="notchedRight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grpSp>
        <p:nvGrpSpPr>
          <p:cNvPr id="11" name="Group 10"/>
          <p:cNvGrpSpPr/>
          <p:nvPr/>
        </p:nvGrpSpPr>
        <p:grpSpPr>
          <a:xfrm>
            <a:off x="762000" y="4038600"/>
            <a:ext cx="8001000" cy="1938992"/>
            <a:chOff x="762000" y="4038600"/>
            <a:chExt cx="8001000" cy="1938992"/>
          </a:xfrm>
        </p:grpSpPr>
        <p:sp>
          <p:nvSpPr>
            <p:cNvPr id="10" name="Rectangle 9"/>
            <p:cNvSpPr/>
            <p:nvPr/>
          </p:nvSpPr>
          <p:spPr>
            <a:xfrm>
              <a:off x="762000" y="4038600"/>
              <a:ext cx="8001000" cy="1938992"/>
            </a:xfrm>
            <a:prstGeom prst="rect">
              <a:avLst/>
            </a:prstGeom>
          </p:spPr>
          <p:txBody>
            <a:bodyPr wrap="square">
              <a:spAutoFit/>
            </a:bodyPr>
            <a:lstStyle/>
            <a:p>
              <a:r>
                <a:rPr lang="en-US" sz="3000" i="1" dirty="0">
                  <a:solidFill>
                    <a:srgbClr val="FF6600"/>
                  </a:solidFill>
                  <a:latin typeface="Arial"/>
                </a:rPr>
                <a:t>Acquire</a:t>
              </a:r>
            </a:p>
            <a:p>
              <a:r>
                <a:rPr lang="en-US" sz="3000" i="1" dirty="0">
                  <a:solidFill>
                    <a:srgbClr val="FFFFFF"/>
                  </a:solidFill>
                  <a:latin typeface="Arial"/>
                </a:rPr>
                <a:t>	</a:t>
              </a:r>
              <a:r>
                <a:rPr lang="en-US" sz="3000" i="1" dirty="0">
                  <a:solidFill>
                    <a:srgbClr val="008000"/>
                  </a:solidFill>
                  <a:latin typeface="Arial"/>
                </a:rPr>
                <a:t>	Technology rights</a:t>
              </a:r>
            </a:p>
            <a:p>
              <a:r>
                <a:rPr lang="en-US" sz="3000" i="1" dirty="0">
                  <a:solidFill>
                    <a:srgbClr val="008000"/>
                  </a:solidFill>
                  <a:latin typeface="Arial"/>
                </a:rPr>
                <a:t>		People							  Resources</a:t>
              </a:r>
            </a:p>
            <a:p>
              <a:r>
                <a:rPr lang="en-US" sz="3000" i="1" dirty="0">
                  <a:solidFill>
                    <a:srgbClr val="008000"/>
                  </a:solidFill>
                  <a:latin typeface="Arial"/>
                </a:rPr>
                <a:t>		Money</a:t>
              </a:r>
              <a:r>
                <a:rPr lang="en-US" sz="3000" dirty="0">
                  <a:solidFill>
                    <a:srgbClr val="008000"/>
                  </a:solidFill>
                  <a:latin typeface="Arial"/>
                </a:rPr>
                <a:t>		</a:t>
              </a:r>
            </a:p>
          </p:txBody>
        </p:sp>
        <p:sp>
          <p:nvSpPr>
            <p:cNvPr id="9" name="Notched Right Arrow 8"/>
            <p:cNvSpPr/>
            <p:nvPr/>
          </p:nvSpPr>
          <p:spPr>
            <a:xfrm>
              <a:off x="3733800" y="4968240"/>
              <a:ext cx="2118361" cy="594360"/>
            </a:xfrm>
            <a:prstGeom prst="notchedRight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grpSp>
    </p:spTree>
    <p:extLst>
      <p:ext uri="{BB962C8B-B14F-4D97-AF65-F5344CB8AC3E}">
        <p14:creationId xmlns:p14="http://schemas.microsoft.com/office/powerpoint/2010/main" val="330982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normAutofit/>
          </a:bodyPr>
          <a:lstStyle/>
          <a:p>
            <a:pPr marL="36576" indent="0" algn="ctr">
              <a:buNone/>
            </a:pPr>
            <a:r>
              <a:rPr lang="en-US" sz="4000" dirty="0"/>
              <a:t>DO WE NEED SPECIAL PERSONALITY TRAITS?</a:t>
            </a:r>
          </a:p>
          <a:p>
            <a:pPr marL="36576" indent="0" algn="ctr">
              <a:buNone/>
            </a:pPr>
            <a:endParaRPr lang="en-US" sz="4000" dirty="0"/>
          </a:p>
          <a:p>
            <a:pPr marL="36576" indent="0" algn="ctr">
              <a:buNone/>
            </a:pPr>
            <a:r>
              <a:rPr lang="en-US" sz="4000" dirty="0"/>
              <a:t>OR</a:t>
            </a:r>
          </a:p>
          <a:p>
            <a:pPr marL="36576" indent="0" algn="ctr">
              <a:buNone/>
            </a:pPr>
            <a:endParaRPr lang="en-US" sz="4000" dirty="0"/>
          </a:p>
          <a:p>
            <a:pPr marL="36576" indent="0" algn="ctr">
              <a:buNone/>
            </a:pPr>
            <a:r>
              <a:rPr lang="en-US" sz="4000" dirty="0"/>
              <a:t>CAN THEY BE DEVELOPED?</a:t>
            </a:r>
          </a:p>
        </p:txBody>
      </p:sp>
      <p:sp>
        <p:nvSpPr>
          <p:cNvPr id="4" name="Title 1"/>
          <p:cNvSpPr txBox="1">
            <a:spLocks/>
          </p:cNvSpPr>
          <p:nvPr/>
        </p:nvSpPr>
        <p:spPr>
          <a:xfrm>
            <a:off x="609600" y="332656"/>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5400" b="1" dirty="0"/>
              <a:t>ENTREPRENEURSHIP</a:t>
            </a:r>
          </a:p>
        </p:txBody>
      </p:sp>
    </p:spTree>
    <p:extLst>
      <p:ext uri="{BB962C8B-B14F-4D97-AF65-F5344CB8AC3E}">
        <p14:creationId xmlns:p14="http://schemas.microsoft.com/office/powerpoint/2010/main" val="1993050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a:t>Entrepreneurs</a:t>
            </a:r>
          </a:p>
        </p:txBody>
      </p:sp>
      <p:pic>
        <p:nvPicPr>
          <p:cNvPr id="4" name="YouTube - Steve Jobs **An Entrepreneur**.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143000" y="1417638"/>
            <a:ext cx="6781800" cy="5211762"/>
          </a:xfrm>
          <a:prstGeom prst="rect">
            <a:avLst/>
          </a:prstGeom>
        </p:spPr>
      </p:pic>
    </p:spTree>
    <p:extLst>
      <p:ext uri="{BB962C8B-B14F-4D97-AF65-F5344CB8AC3E}">
        <p14:creationId xmlns:p14="http://schemas.microsoft.com/office/powerpoint/2010/main" val="1004662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5400" b="1" dirty="0"/>
              <a:t>ENTREPRENEURSHIP</a:t>
            </a:r>
          </a:p>
        </p:txBody>
      </p:sp>
      <p:sp>
        <p:nvSpPr>
          <p:cNvPr id="3" name="Content Placeholder 2"/>
          <p:cNvSpPr>
            <a:spLocks noGrp="1"/>
          </p:cNvSpPr>
          <p:nvPr>
            <p:ph idx="4294967295"/>
          </p:nvPr>
        </p:nvSpPr>
        <p:spPr>
          <a:xfrm>
            <a:off x="431800" y="2608263"/>
            <a:ext cx="8712200" cy="1397000"/>
          </a:xfrm>
        </p:spPr>
        <p:txBody>
          <a:bodyPr>
            <a:noAutofit/>
          </a:bodyPr>
          <a:lstStyle/>
          <a:p>
            <a:pPr marL="36576" indent="0" algn="ctr">
              <a:buNone/>
            </a:pPr>
            <a:r>
              <a:rPr lang="en-US" sz="4400" dirty="0"/>
              <a:t>CAN YOU NAME YOUR FAVOURITE ENTREPRENEUR?</a:t>
            </a:r>
          </a:p>
        </p:txBody>
      </p:sp>
    </p:spTree>
    <p:extLst>
      <p:ext uri="{BB962C8B-B14F-4D97-AF65-F5344CB8AC3E}">
        <p14:creationId xmlns:p14="http://schemas.microsoft.com/office/powerpoint/2010/main" val="1806894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8025" y="44450"/>
            <a:ext cx="8435975" cy="1143000"/>
          </a:xfrm>
        </p:spPr>
        <p:txBody>
          <a:bodyPr>
            <a:noAutofit/>
          </a:bodyPr>
          <a:lstStyle/>
          <a:p>
            <a:r>
              <a:rPr lang="en-US" sz="4800" b="1" dirty="0"/>
              <a:t>TYPES OF ENTREPRENEURSHIP</a:t>
            </a:r>
          </a:p>
        </p:txBody>
      </p:sp>
      <p:sp>
        <p:nvSpPr>
          <p:cNvPr id="3" name="Content Placeholder 2"/>
          <p:cNvSpPr>
            <a:spLocks noGrp="1"/>
          </p:cNvSpPr>
          <p:nvPr>
            <p:ph idx="4294967295"/>
          </p:nvPr>
        </p:nvSpPr>
        <p:spPr>
          <a:xfrm>
            <a:off x="0" y="1600200"/>
            <a:ext cx="8229600" cy="4525963"/>
          </a:xfrm>
        </p:spPr>
        <p:txBody>
          <a:bodyPr>
            <a:normAutofit fontScale="92500" lnSpcReduction="10000"/>
          </a:bodyPr>
          <a:lstStyle/>
          <a:p>
            <a:pPr>
              <a:spcAft>
                <a:spcPts val="600"/>
              </a:spcAft>
            </a:pPr>
            <a:r>
              <a:rPr lang="en-US" dirty="0"/>
              <a:t>INTRAPRENEURSHIP</a:t>
            </a:r>
          </a:p>
          <a:p>
            <a:pPr>
              <a:spcAft>
                <a:spcPts val="600"/>
              </a:spcAft>
            </a:pPr>
            <a:endParaRPr lang="en-US" dirty="0"/>
          </a:p>
          <a:p>
            <a:pPr marL="36576" indent="0">
              <a:spcAft>
                <a:spcPts val="600"/>
              </a:spcAft>
              <a:buNone/>
            </a:pPr>
            <a:endParaRPr lang="en-US" dirty="0"/>
          </a:p>
          <a:p>
            <a:pPr>
              <a:spcAft>
                <a:spcPts val="600"/>
              </a:spcAft>
            </a:pPr>
            <a:r>
              <a:rPr lang="en-US" dirty="0"/>
              <a:t>ECONOMIC</a:t>
            </a:r>
          </a:p>
          <a:p>
            <a:pPr>
              <a:spcAft>
                <a:spcPts val="600"/>
              </a:spcAft>
            </a:pPr>
            <a:endParaRPr lang="en-US" dirty="0"/>
          </a:p>
          <a:p>
            <a:pPr>
              <a:spcAft>
                <a:spcPts val="600"/>
              </a:spcAft>
            </a:pPr>
            <a:endParaRPr lang="en-US" dirty="0"/>
          </a:p>
          <a:p>
            <a:pPr marL="36576" indent="0">
              <a:spcAft>
                <a:spcPts val="600"/>
              </a:spcAft>
              <a:buNone/>
            </a:pPr>
            <a:endParaRPr lang="en-US" dirty="0"/>
          </a:p>
          <a:p>
            <a:pPr>
              <a:spcAft>
                <a:spcPts val="600"/>
              </a:spcAft>
            </a:pPr>
            <a:r>
              <a:rPr lang="en-US" dirty="0"/>
              <a:t>SOCIAL</a:t>
            </a:r>
          </a:p>
        </p:txBody>
      </p:sp>
      <p:pic>
        <p:nvPicPr>
          <p:cNvPr id="4" name="Picture 3" descr="Screen Shot 2016-09-13 at 18.27.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800" y="4869160"/>
            <a:ext cx="4445000" cy="1587500"/>
          </a:xfrm>
          <a:prstGeom prst="rect">
            <a:avLst/>
          </a:prstGeom>
        </p:spPr>
      </p:pic>
      <p:pic>
        <p:nvPicPr>
          <p:cNvPr id="5" name="Picture 4"/>
          <p:cNvPicPr>
            <a:picLocks noChangeAspect="1"/>
          </p:cNvPicPr>
          <p:nvPr/>
        </p:nvPicPr>
        <p:blipFill>
          <a:blip r:embed="rId4"/>
          <a:stretch>
            <a:fillRect/>
          </a:stretch>
        </p:blipFill>
        <p:spPr>
          <a:xfrm>
            <a:off x="3431282" y="2276872"/>
            <a:ext cx="2857500" cy="2857500"/>
          </a:xfrm>
          <a:prstGeom prst="rect">
            <a:avLst/>
          </a:prstGeom>
        </p:spPr>
      </p:pic>
      <p:pic>
        <p:nvPicPr>
          <p:cNvPr id="6" name="Picture 5"/>
          <p:cNvPicPr>
            <a:picLocks noChangeAspect="1"/>
          </p:cNvPicPr>
          <p:nvPr/>
        </p:nvPicPr>
        <p:blipFill>
          <a:blip r:embed="rId5"/>
          <a:stretch>
            <a:fillRect/>
          </a:stretch>
        </p:blipFill>
        <p:spPr>
          <a:xfrm>
            <a:off x="5220072" y="1191264"/>
            <a:ext cx="1248048" cy="1640791"/>
          </a:xfrm>
          <a:prstGeom prst="rect">
            <a:avLst/>
          </a:prstGeom>
        </p:spPr>
      </p:pic>
      <p:pic>
        <p:nvPicPr>
          <p:cNvPr id="7" name="Picture 6"/>
          <p:cNvPicPr>
            <a:picLocks noChangeAspect="1"/>
          </p:cNvPicPr>
          <p:nvPr/>
        </p:nvPicPr>
        <p:blipFill>
          <a:blip r:embed="rId6"/>
          <a:stretch>
            <a:fillRect/>
          </a:stretch>
        </p:blipFill>
        <p:spPr>
          <a:xfrm>
            <a:off x="6758378" y="1600200"/>
            <a:ext cx="2263056" cy="869600"/>
          </a:xfrm>
          <a:prstGeom prst="rect">
            <a:avLst/>
          </a:prstGeom>
        </p:spPr>
      </p:pic>
    </p:spTree>
    <p:extLst>
      <p:ext uri="{BB962C8B-B14F-4D97-AF65-F5344CB8AC3E}">
        <p14:creationId xmlns:p14="http://schemas.microsoft.com/office/powerpoint/2010/main" val="1431628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2536" y="3584575"/>
            <a:ext cx="7631113" cy="1825625"/>
          </a:xfrm>
        </p:spPr>
        <p:txBody>
          <a:bodyPr/>
          <a:lstStyle/>
          <a:p>
            <a:r>
              <a:rPr lang="en-US" dirty="0">
                <a:solidFill>
                  <a:srgbClr val="0070C0"/>
                </a:solidFill>
              </a:rPr>
              <a:t>Startups are small companies</a:t>
            </a:r>
          </a:p>
        </p:txBody>
      </p:sp>
      <p:sp>
        <p:nvSpPr>
          <p:cNvPr id="3" name="Text Placeholder 2"/>
          <p:cNvSpPr>
            <a:spLocks noGrp="1"/>
          </p:cNvSpPr>
          <p:nvPr>
            <p:ph type="body" idx="4294967295"/>
          </p:nvPr>
        </p:nvSpPr>
        <p:spPr>
          <a:xfrm>
            <a:off x="1624136" y="2906713"/>
            <a:ext cx="7772400" cy="1500187"/>
          </a:xfrm>
        </p:spPr>
        <p:txBody>
          <a:bodyPr/>
          <a:lstStyle/>
          <a:p>
            <a:r>
              <a:rPr lang="en-US" dirty="0">
                <a:solidFill>
                  <a:srgbClr val="0070C0"/>
                </a:solidFill>
              </a:rPr>
              <a:t>3</a:t>
            </a:r>
            <a:r>
              <a:rPr lang="en-US" baseline="30000" dirty="0">
                <a:solidFill>
                  <a:srgbClr val="0070C0"/>
                </a:solidFill>
              </a:rPr>
              <a:t>rd</a:t>
            </a:r>
            <a:r>
              <a:rPr lang="en-US" dirty="0">
                <a:solidFill>
                  <a:srgbClr val="0070C0"/>
                </a:solidFill>
              </a:rPr>
              <a:t> Preconceived idea</a:t>
            </a:r>
          </a:p>
        </p:txBody>
      </p:sp>
    </p:spTree>
    <p:extLst>
      <p:ext uri="{BB962C8B-B14F-4D97-AF65-F5344CB8AC3E}">
        <p14:creationId xmlns:p14="http://schemas.microsoft.com/office/powerpoint/2010/main" val="4264205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6000" b="1" dirty="0"/>
              <a:t>STARTUP </a:t>
            </a:r>
            <a:r>
              <a:rPr lang="en-US" sz="6000" b="1" dirty="0" err="1"/>
              <a:t>Vs</a:t>
            </a:r>
            <a:r>
              <a:rPr lang="en-US" sz="6000" b="1" dirty="0"/>
              <a:t> SME</a:t>
            </a:r>
          </a:p>
        </p:txBody>
      </p:sp>
      <p:sp>
        <p:nvSpPr>
          <p:cNvPr id="3" name="Content Placeholder 2"/>
          <p:cNvSpPr>
            <a:spLocks noGrp="1"/>
          </p:cNvSpPr>
          <p:nvPr>
            <p:ph idx="4294967295"/>
          </p:nvPr>
        </p:nvSpPr>
        <p:spPr>
          <a:xfrm>
            <a:off x="0" y="2536825"/>
            <a:ext cx="7467600" cy="2763838"/>
          </a:xfrm>
        </p:spPr>
        <p:txBody>
          <a:bodyPr>
            <a:normAutofit/>
          </a:bodyPr>
          <a:lstStyle/>
          <a:p>
            <a:r>
              <a:rPr lang="en-US" sz="4400" dirty="0"/>
              <a:t> Are they the same?</a:t>
            </a:r>
          </a:p>
          <a:p>
            <a:pPr marL="36576" indent="0">
              <a:buNone/>
            </a:pPr>
            <a:endParaRPr lang="en-US" sz="4400" dirty="0"/>
          </a:p>
          <a:p>
            <a:r>
              <a:rPr lang="en-US" sz="4400" dirty="0"/>
              <a:t> Is a Startup a company?</a:t>
            </a:r>
          </a:p>
        </p:txBody>
      </p:sp>
    </p:spTree>
    <p:extLst>
      <p:ext uri="{BB962C8B-B14F-4D97-AF65-F5344CB8AC3E}">
        <p14:creationId xmlns:p14="http://schemas.microsoft.com/office/powerpoint/2010/main" val="1174232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0800" y="0"/>
            <a:ext cx="6483927" cy="6858000"/>
          </a:xfrm>
          <a:prstGeom prst="rect">
            <a:avLst/>
          </a:prstGeom>
        </p:spPr>
      </p:pic>
    </p:spTree>
    <p:extLst>
      <p:ext uri="{BB962C8B-B14F-4D97-AF65-F5344CB8AC3E}">
        <p14:creationId xmlns:p14="http://schemas.microsoft.com/office/powerpoint/2010/main" val="4291560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933"/>
            <a:ext cx="9144000" cy="6865166"/>
          </a:xfrm>
          <a:prstGeom prst="rect">
            <a:avLst/>
          </a:prstGeom>
        </p:spPr>
      </p:pic>
    </p:spTree>
    <p:extLst>
      <p:ext uri="{BB962C8B-B14F-4D97-AF65-F5344CB8AC3E}">
        <p14:creationId xmlns:p14="http://schemas.microsoft.com/office/powerpoint/2010/main" val="1322132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WILL WE TEACH YOU?</a:t>
            </a:r>
          </a:p>
        </p:txBody>
      </p:sp>
      <p:sp>
        <p:nvSpPr>
          <p:cNvPr id="3" name="Content Placeholder 2"/>
          <p:cNvSpPr>
            <a:spLocks noGrp="1"/>
          </p:cNvSpPr>
          <p:nvPr>
            <p:ph idx="1"/>
          </p:nvPr>
        </p:nvSpPr>
        <p:spPr>
          <a:xfrm>
            <a:off x="457200" y="1600200"/>
            <a:ext cx="8507288" cy="4525963"/>
          </a:xfrm>
        </p:spPr>
        <p:txBody>
          <a:bodyPr/>
          <a:lstStyle/>
          <a:p>
            <a:pPr>
              <a:spcAft>
                <a:spcPts val="1200"/>
              </a:spcAft>
            </a:pPr>
            <a:r>
              <a:rPr lang="en-US" i="1" dirty="0"/>
              <a:t>LEARNING BY DOING </a:t>
            </a:r>
            <a:r>
              <a:rPr lang="en-US" dirty="0"/>
              <a:t>Methodology</a:t>
            </a:r>
          </a:p>
          <a:p>
            <a:pPr>
              <a:spcAft>
                <a:spcPts val="1200"/>
              </a:spcAft>
            </a:pPr>
            <a:r>
              <a:rPr lang="en-US" dirty="0"/>
              <a:t>Story Telling &amp; Inspirational Teaching</a:t>
            </a:r>
          </a:p>
          <a:p>
            <a:pPr>
              <a:spcAft>
                <a:spcPts val="1200"/>
              </a:spcAft>
            </a:pPr>
            <a:r>
              <a:rPr lang="en-US" dirty="0"/>
              <a:t>Challenges &amp; </a:t>
            </a:r>
            <a:r>
              <a:rPr lang="en-US" dirty="0" err="1"/>
              <a:t>Gamification</a:t>
            </a:r>
            <a:r>
              <a:rPr lang="en-US" dirty="0"/>
              <a:t> (yep, competition will occur!)</a:t>
            </a:r>
          </a:p>
          <a:p>
            <a:pPr marL="36576" indent="0">
              <a:buNone/>
            </a:pPr>
            <a:endParaRPr lang="en-US" dirty="0"/>
          </a:p>
          <a:p>
            <a:pPr marL="36576" indent="0" algn="ctr">
              <a:buNone/>
            </a:pPr>
            <a:r>
              <a:rPr lang="en-US" b="1" dirty="0">
                <a:solidFill>
                  <a:schemeClr val="accent1">
                    <a:lumMod val="50000"/>
                  </a:schemeClr>
                </a:solidFill>
              </a:rPr>
              <a:t>YOU = MINI ENTREPRENEURIAL IMMERSIVE EXPERIENCE (K2B)</a:t>
            </a:r>
          </a:p>
        </p:txBody>
      </p:sp>
    </p:spTree>
    <p:extLst>
      <p:ext uri="{BB962C8B-B14F-4D97-AF65-F5344CB8AC3E}">
        <p14:creationId xmlns:p14="http://schemas.microsoft.com/office/powerpoint/2010/main" val="271743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552" y="3584575"/>
            <a:ext cx="7631113" cy="1825625"/>
          </a:xfrm>
        </p:spPr>
        <p:txBody>
          <a:bodyPr/>
          <a:lstStyle/>
          <a:p>
            <a:r>
              <a:rPr lang="en-US" dirty="0">
                <a:solidFill>
                  <a:srgbClr val="0070C0"/>
                </a:solidFill>
              </a:rPr>
              <a:t>Innovation is just a fancy name!</a:t>
            </a:r>
          </a:p>
        </p:txBody>
      </p:sp>
      <p:sp>
        <p:nvSpPr>
          <p:cNvPr id="3" name="Text Placeholder 2"/>
          <p:cNvSpPr>
            <a:spLocks noGrp="1"/>
          </p:cNvSpPr>
          <p:nvPr>
            <p:ph type="body" idx="4294967295"/>
          </p:nvPr>
        </p:nvSpPr>
        <p:spPr>
          <a:xfrm>
            <a:off x="1768152" y="2906713"/>
            <a:ext cx="7772400" cy="1500187"/>
          </a:xfrm>
        </p:spPr>
        <p:txBody>
          <a:bodyPr/>
          <a:lstStyle/>
          <a:p>
            <a:r>
              <a:rPr lang="en-US" dirty="0">
                <a:solidFill>
                  <a:srgbClr val="0070C0"/>
                </a:solidFill>
              </a:rPr>
              <a:t>4</a:t>
            </a:r>
            <a:r>
              <a:rPr lang="en-US" baseline="30000" dirty="0">
                <a:solidFill>
                  <a:srgbClr val="0070C0"/>
                </a:solidFill>
              </a:rPr>
              <a:t>th</a:t>
            </a:r>
            <a:r>
              <a:rPr lang="en-US" dirty="0">
                <a:solidFill>
                  <a:srgbClr val="0070C0"/>
                </a:solidFill>
              </a:rPr>
              <a:t> Preconceived idea</a:t>
            </a:r>
          </a:p>
        </p:txBody>
      </p:sp>
    </p:spTree>
    <p:extLst>
      <p:ext uri="{BB962C8B-B14F-4D97-AF65-F5344CB8AC3E}">
        <p14:creationId xmlns:p14="http://schemas.microsoft.com/office/powerpoint/2010/main" val="2736326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a:t>INNOVATION</a:t>
            </a:r>
          </a:p>
        </p:txBody>
      </p:sp>
      <p:sp>
        <p:nvSpPr>
          <p:cNvPr id="3" name="Content Placeholder 2"/>
          <p:cNvSpPr>
            <a:spLocks noGrp="1"/>
          </p:cNvSpPr>
          <p:nvPr>
            <p:ph idx="4294967295"/>
          </p:nvPr>
        </p:nvSpPr>
        <p:spPr>
          <a:xfrm>
            <a:off x="0" y="1600200"/>
            <a:ext cx="8229600" cy="4525963"/>
          </a:xfrm>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2"/>
          <a:stretch>
            <a:fillRect/>
          </a:stretch>
        </p:blipFill>
        <p:spPr>
          <a:xfrm>
            <a:off x="6228184" y="1340768"/>
            <a:ext cx="1184995" cy="1184995"/>
          </a:xfrm>
          <a:prstGeom prst="rect">
            <a:avLst/>
          </a:prstGeom>
        </p:spPr>
      </p:pic>
      <p:pic>
        <p:nvPicPr>
          <p:cNvPr id="5" name="Picture 4"/>
          <p:cNvPicPr>
            <a:picLocks noChangeAspect="1"/>
          </p:cNvPicPr>
          <p:nvPr/>
        </p:nvPicPr>
        <p:blipFill>
          <a:blip r:embed="rId3"/>
          <a:stretch>
            <a:fillRect/>
          </a:stretch>
        </p:blipFill>
        <p:spPr>
          <a:xfrm>
            <a:off x="6588224" y="3136124"/>
            <a:ext cx="1117194" cy="796932"/>
          </a:xfrm>
          <a:prstGeom prst="rect">
            <a:avLst/>
          </a:prstGeom>
        </p:spPr>
      </p:pic>
      <p:pic>
        <p:nvPicPr>
          <p:cNvPr id="6" name="Picture 5"/>
          <p:cNvPicPr>
            <a:picLocks noChangeAspect="1"/>
          </p:cNvPicPr>
          <p:nvPr/>
        </p:nvPicPr>
        <p:blipFill>
          <a:blip r:embed="rId4"/>
          <a:stretch>
            <a:fillRect/>
          </a:stretch>
        </p:blipFill>
        <p:spPr>
          <a:xfrm>
            <a:off x="2915816" y="4725144"/>
            <a:ext cx="2882404" cy="1916726"/>
          </a:xfrm>
          <a:prstGeom prst="rect">
            <a:avLst/>
          </a:prstGeom>
        </p:spPr>
      </p:pic>
    </p:spTree>
    <p:extLst>
      <p:ext uri="{BB962C8B-B14F-4D97-AF65-F5344CB8AC3E}">
        <p14:creationId xmlns:p14="http://schemas.microsoft.com/office/powerpoint/2010/main" val="20481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0013"/>
            <a:ext cx="7467600" cy="1143001"/>
          </a:xfrm>
        </p:spPr>
        <p:txBody>
          <a:bodyPr>
            <a:normAutofit fontScale="90000"/>
          </a:bodyPr>
          <a:lstStyle/>
          <a:p>
            <a:r>
              <a:rPr lang="en-GB" dirty="0"/>
              <a:t>INNOVATOR + ENTREPRENEUR</a:t>
            </a:r>
          </a:p>
        </p:txBody>
      </p:sp>
      <p:sp>
        <p:nvSpPr>
          <p:cNvPr id="4" name="Rectangle 3"/>
          <p:cNvSpPr/>
          <p:nvPr/>
        </p:nvSpPr>
        <p:spPr>
          <a:xfrm>
            <a:off x="286013" y="6525344"/>
            <a:ext cx="8136904" cy="276999"/>
          </a:xfrm>
          <a:prstGeom prst="rect">
            <a:avLst/>
          </a:prstGeom>
        </p:spPr>
        <p:txBody>
          <a:bodyPr wrap="square">
            <a:spAutoFit/>
          </a:bodyPr>
          <a:lstStyle/>
          <a:p>
            <a:r>
              <a:rPr lang="en-GB" sz="1200" dirty="0">
                <a:solidFill>
                  <a:prstClr val="black"/>
                </a:solidFill>
                <a:latin typeface="Arial"/>
              </a:rPr>
              <a:t>http://</a:t>
            </a:r>
            <a:r>
              <a:rPr lang="en-GB" sz="1200" dirty="0" err="1">
                <a:solidFill>
                  <a:prstClr val="black"/>
                </a:solidFill>
                <a:latin typeface="Arial"/>
              </a:rPr>
              <a:t>www.youtube.com</a:t>
            </a:r>
            <a:r>
              <a:rPr lang="en-GB" sz="1200" dirty="0">
                <a:solidFill>
                  <a:prstClr val="black"/>
                </a:solidFill>
                <a:latin typeface="Arial"/>
              </a:rPr>
              <a:t>/</a:t>
            </a:r>
            <a:r>
              <a:rPr lang="en-GB" sz="1200" dirty="0" err="1">
                <a:solidFill>
                  <a:prstClr val="black"/>
                </a:solidFill>
                <a:latin typeface="Arial"/>
              </a:rPr>
              <a:t>watch?v</a:t>
            </a:r>
            <a:r>
              <a:rPr lang="en-GB" sz="1200" dirty="0">
                <a:solidFill>
                  <a:prstClr val="black"/>
                </a:solidFill>
                <a:latin typeface="Arial"/>
              </a:rPr>
              <a:t>=</a:t>
            </a:r>
            <a:r>
              <a:rPr lang="en-GB" sz="1200" dirty="0" err="1">
                <a:solidFill>
                  <a:prstClr val="black"/>
                </a:solidFill>
                <a:latin typeface="Arial"/>
              </a:rPr>
              <a:t>lZKhZmvJuZY</a:t>
            </a:r>
            <a:endParaRPr lang="en-GB" sz="1200" dirty="0">
              <a:solidFill>
                <a:prstClr val="black"/>
              </a:solidFill>
              <a:latin typeface="Arial"/>
            </a:endParaRPr>
          </a:p>
        </p:txBody>
      </p:sp>
      <p:pic>
        <p:nvPicPr>
          <p:cNvPr id="3" name="What is an Entrepreneur_(720p_H.264-A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96" y="857250"/>
            <a:ext cx="9144000" cy="5143500"/>
          </a:xfrm>
          <a:prstGeom prst="rect">
            <a:avLst/>
          </a:prstGeom>
        </p:spPr>
      </p:pic>
    </p:spTree>
    <p:extLst>
      <p:ext uri="{BB962C8B-B14F-4D97-AF65-F5344CB8AC3E}">
        <p14:creationId xmlns:p14="http://schemas.microsoft.com/office/powerpoint/2010/main" val="1430959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GB" dirty="0"/>
              <a:t>INNOVATION</a:t>
            </a:r>
          </a:p>
        </p:txBody>
      </p:sp>
      <p:sp>
        <p:nvSpPr>
          <p:cNvPr id="3" name="Content Placeholder 2"/>
          <p:cNvSpPr>
            <a:spLocks noGrp="1"/>
          </p:cNvSpPr>
          <p:nvPr>
            <p:ph idx="4294967295"/>
          </p:nvPr>
        </p:nvSpPr>
        <p:spPr>
          <a:xfrm>
            <a:off x="0" y="3500438"/>
            <a:ext cx="7467600" cy="2625725"/>
          </a:xfrm>
        </p:spPr>
        <p:txBody>
          <a:bodyPr>
            <a:normAutofit/>
          </a:bodyPr>
          <a:lstStyle/>
          <a:p>
            <a:pPr marL="36576" indent="0" algn="r">
              <a:buNone/>
            </a:pPr>
            <a:r>
              <a:rPr lang="en-GB" sz="4400" dirty="0"/>
              <a:t>More detail to come next week!</a:t>
            </a:r>
          </a:p>
        </p:txBody>
      </p:sp>
    </p:spTree>
    <p:extLst>
      <p:ext uri="{BB962C8B-B14F-4D97-AF65-F5344CB8AC3E}">
        <p14:creationId xmlns:p14="http://schemas.microsoft.com/office/powerpoint/2010/main" val="30748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560" y="3584575"/>
            <a:ext cx="7631113" cy="1825625"/>
          </a:xfrm>
        </p:spPr>
        <p:txBody>
          <a:bodyPr/>
          <a:lstStyle/>
          <a:p>
            <a:r>
              <a:rPr lang="en-US" dirty="0">
                <a:solidFill>
                  <a:srgbClr val="0070C0"/>
                </a:solidFill>
              </a:rPr>
              <a:t>Technology transfer is a cool technology!</a:t>
            </a:r>
          </a:p>
        </p:txBody>
      </p:sp>
      <p:sp>
        <p:nvSpPr>
          <p:cNvPr id="3" name="Text Placeholder 2"/>
          <p:cNvSpPr>
            <a:spLocks noGrp="1"/>
          </p:cNvSpPr>
          <p:nvPr>
            <p:ph type="body" idx="4294967295"/>
          </p:nvPr>
        </p:nvSpPr>
        <p:spPr>
          <a:xfrm>
            <a:off x="1840160" y="2906713"/>
            <a:ext cx="7772400" cy="1500187"/>
          </a:xfrm>
        </p:spPr>
        <p:txBody>
          <a:bodyPr/>
          <a:lstStyle/>
          <a:p>
            <a:r>
              <a:rPr lang="en-US" dirty="0">
                <a:solidFill>
                  <a:srgbClr val="0070C0"/>
                </a:solidFill>
              </a:rPr>
              <a:t>5</a:t>
            </a:r>
            <a:r>
              <a:rPr lang="en-US" baseline="30000" dirty="0">
                <a:solidFill>
                  <a:srgbClr val="0070C0"/>
                </a:solidFill>
              </a:rPr>
              <a:t>th</a:t>
            </a:r>
            <a:r>
              <a:rPr lang="en-US" dirty="0">
                <a:solidFill>
                  <a:srgbClr val="0070C0"/>
                </a:solidFill>
              </a:rPr>
              <a:t> Preconceived idea</a:t>
            </a:r>
          </a:p>
        </p:txBody>
      </p:sp>
    </p:spTree>
    <p:extLst>
      <p:ext uri="{BB962C8B-B14F-4D97-AF65-F5344CB8AC3E}">
        <p14:creationId xmlns:p14="http://schemas.microsoft.com/office/powerpoint/2010/main" val="2003256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7716838" cy="1447800"/>
          </a:xfrm>
        </p:spPr>
        <p:txBody>
          <a:bodyPr/>
          <a:lstStyle/>
          <a:p>
            <a:pPr algn="ctr"/>
            <a:r>
              <a:rPr lang="en-GB" sz="4400" dirty="0"/>
              <a:t>Technology Transfer</a:t>
            </a:r>
          </a:p>
        </p:txBody>
      </p:sp>
      <p:sp>
        <p:nvSpPr>
          <p:cNvPr id="6" name="Content Placeholder 5"/>
          <p:cNvSpPr>
            <a:spLocks noGrp="1"/>
          </p:cNvSpPr>
          <p:nvPr>
            <p:ph idx="4294967295"/>
          </p:nvPr>
        </p:nvSpPr>
        <p:spPr>
          <a:xfrm>
            <a:off x="0" y="1874838"/>
            <a:ext cx="8534400" cy="4525962"/>
          </a:xfrm>
        </p:spPr>
        <p:txBody>
          <a:bodyPr>
            <a:normAutofit lnSpcReduction="10000"/>
          </a:bodyPr>
          <a:lstStyle/>
          <a:p>
            <a:r>
              <a:rPr lang="en-US" i="1" dirty="0">
                <a:solidFill>
                  <a:srgbClr val="FF6600"/>
                </a:solidFill>
              </a:rPr>
              <a:t>Technology transfer</a:t>
            </a:r>
            <a:r>
              <a:rPr lang="en-US" i="1" dirty="0"/>
              <a:t> is the process of sharing skills, knowledge, technologies, methods of manufacturing, samples of manufacturing and facilities among governments and other institutions to </a:t>
            </a:r>
            <a:r>
              <a:rPr lang="en-US" i="1" u="sng" dirty="0"/>
              <a:t>ensure that scientific and technological developments are accessible</a:t>
            </a:r>
            <a:r>
              <a:rPr lang="en-US" i="1" dirty="0"/>
              <a:t> to a wider range of users who can then further develop and exploit the technology into new products, processes, applications, materials or services.</a:t>
            </a:r>
            <a:endParaRPr lang="en-GB" i="1" dirty="0"/>
          </a:p>
        </p:txBody>
      </p:sp>
    </p:spTree>
    <p:extLst>
      <p:ext uri="{BB962C8B-B14F-4D97-AF65-F5344CB8AC3E}">
        <p14:creationId xmlns:p14="http://schemas.microsoft.com/office/powerpoint/2010/main" val="4031359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686800" cy="1143000"/>
          </a:xfrm>
        </p:spPr>
        <p:txBody>
          <a:bodyPr>
            <a:normAutofit/>
          </a:bodyPr>
          <a:lstStyle/>
          <a:p>
            <a:pPr algn="ctr"/>
            <a:r>
              <a:rPr lang="en-GB" sz="4800" dirty="0"/>
              <a:t>Technology Transfer</a:t>
            </a:r>
            <a:endParaRPr lang="en-GB" dirty="0"/>
          </a:p>
        </p:txBody>
      </p:sp>
      <p:sp>
        <p:nvSpPr>
          <p:cNvPr id="3" name="Content Placeholder 2"/>
          <p:cNvSpPr>
            <a:spLocks noGrp="1"/>
          </p:cNvSpPr>
          <p:nvPr>
            <p:ph idx="4294967295"/>
          </p:nvPr>
        </p:nvSpPr>
        <p:spPr>
          <a:xfrm>
            <a:off x="838200" y="1600200"/>
            <a:ext cx="8305800" cy="2781300"/>
          </a:xfrm>
        </p:spPr>
        <p:txBody>
          <a:bodyPr>
            <a:normAutofit/>
          </a:bodyPr>
          <a:lstStyle/>
          <a:p>
            <a:r>
              <a:rPr lang="en-GB" dirty="0"/>
              <a:t>Can be done in different formats/values</a:t>
            </a:r>
          </a:p>
          <a:p>
            <a:pPr>
              <a:buNone/>
            </a:pPr>
            <a:endParaRPr lang="en-GB" dirty="0"/>
          </a:p>
          <a:p>
            <a:pPr lvl="1"/>
            <a:r>
              <a:rPr lang="en-GB" dirty="0"/>
              <a:t>Entrepreneurial (Economic </a:t>
            </a:r>
            <a:r>
              <a:rPr lang="en-GB" dirty="0" err="1"/>
              <a:t>Valorization</a:t>
            </a:r>
            <a:r>
              <a:rPr lang="en-GB" dirty="0"/>
              <a:t>)</a:t>
            </a:r>
          </a:p>
          <a:p>
            <a:pPr lvl="1">
              <a:buNone/>
            </a:pPr>
            <a:endParaRPr lang="en-GB" dirty="0"/>
          </a:p>
          <a:p>
            <a:pPr lvl="1"/>
            <a:r>
              <a:rPr lang="en-GB" dirty="0" err="1"/>
              <a:t>Altruíst</a:t>
            </a:r>
            <a:r>
              <a:rPr lang="en-GB" dirty="0"/>
              <a:t> (Scientific Dissemination of Knowledge)</a:t>
            </a:r>
          </a:p>
        </p:txBody>
      </p:sp>
      <p:sp>
        <p:nvSpPr>
          <p:cNvPr id="4" name="Down Arrow 3"/>
          <p:cNvSpPr/>
          <p:nvPr/>
        </p:nvSpPr>
        <p:spPr>
          <a:xfrm>
            <a:off x="4343400" y="4381499"/>
            <a:ext cx="457200" cy="838199"/>
          </a:xfrm>
          <a:prstGeom prst="downArrow">
            <a:avLst/>
          </a:prstGeom>
          <a:ln/>
        </p:spPr>
        <p:style>
          <a:lnRef idx="1">
            <a:schemeClr val="accent2"/>
          </a:lnRef>
          <a:fillRef idx="3">
            <a:schemeClr val="accent2"/>
          </a:fillRef>
          <a:effectRef idx="2">
            <a:schemeClr val="accent2"/>
          </a:effectRef>
          <a:fontRef idx="minor">
            <a:schemeClr val="lt1"/>
          </a:fontRef>
        </p:style>
      </p:sp>
      <p:sp>
        <p:nvSpPr>
          <p:cNvPr id="5" name="Rectangle 4"/>
          <p:cNvSpPr/>
          <p:nvPr/>
        </p:nvSpPr>
        <p:spPr>
          <a:xfrm>
            <a:off x="609600" y="5602069"/>
            <a:ext cx="8001000" cy="461665"/>
          </a:xfrm>
          <a:prstGeom prst="rect">
            <a:avLst/>
          </a:prstGeom>
        </p:spPr>
        <p:txBody>
          <a:bodyPr wrap="square">
            <a:spAutoFit/>
          </a:bodyPr>
          <a:lstStyle/>
          <a:p>
            <a:pPr lvl="1" algn="ctr"/>
            <a:r>
              <a:rPr lang="en-GB" sz="2400" dirty="0">
                <a:solidFill>
                  <a:prstClr val="black"/>
                </a:solidFill>
                <a:latin typeface="Arial"/>
              </a:rPr>
              <a:t>How Should we (Must we) see Science?</a:t>
            </a:r>
          </a:p>
        </p:txBody>
      </p:sp>
    </p:spTree>
    <p:extLst>
      <p:ext uri="{BB962C8B-B14F-4D97-AF65-F5344CB8AC3E}">
        <p14:creationId xmlns:p14="http://schemas.microsoft.com/office/powerpoint/2010/main" val="35426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7716838" cy="1447800"/>
          </a:xfrm>
        </p:spPr>
        <p:txBody>
          <a:bodyPr/>
          <a:lstStyle/>
          <a:p>
            <a:pPr algn="ctr"/>
            <a:r>
              <a:rPr lang="en-GB" sz="4400" dirty="0"/>
              <a:t>Technology Transfer</a:t>
            </a:r>
          </a:p>
        </p:txBody>
      </p:sp>
      <p:pic>
        <p:nvPicPr>
          <p:cNvPr id="4" name="YouTube - Technology Transfer - Warwick Ventures.mp4">
            <a:hlinkClick r:id="" action="ppaction://media"/>
          </p:cNvPr>
          <p:cNvPicPr>
            <a:picLocks noGrp="1"/>
          </p:cNvPicPr>
          <p:nvPr>
            <p:ph idx="4294967295"/>
            <a:videoFile r:link="rId2"/>
            <p:extLst>
              <p:ext uri="{DAA4B4D4-6D71-4841-9C94-3DE7FCFB9230}">
                <p14:media xmlns:p14="http://schemas.microsoft.com/office/powerpoint/2010/main" r:link="rId1"/>
              </p:ext>
            </p:extLst>
          </p:nvPr>
        </p:nvPicPr>
        <p:blipFill>
          <a:blip r:embed="rId4"/>
          <a:stretch>
            <a:fillRect/>
          </a:stretch>
        </p:blipFill>
        <p:spPr>
          <a:xfrm>
            <a:off x="0" y="1524000"/>
            <a:ext cx="8097838" cy="5105400"/>
          </a:xfrm>
        </p:spPr>
      </p:pic>
    </p:spTree>
    <p:extLst>
      <p:ext uri="{BB962C8B-B14F-4D97-AF65-F5344CB8AC3E}">
        <p14:creationId xmlns:p14="http://schemas.microsoft.com/office/powerpoint/2010/main" val="1112132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7716838" cy="1447800"/>
          </a:xfrm>
        </p:spPr>
        <p:txBody>
          <a:bodyPr/>
          <a:lstStyle/>
          <a:p>
            <a:pPr algn="ctr"/>
            <a:r>
              <a:rPr lang="en-GB" sz="4400" dirty="0"/>
              <a:t>Technology Transfer</a:t>
            </a:r>
          </a:p>
        </p:txBody>
      </p:sp>
      <p:sp>
        <p:nvSpPr>
          <p:cNvPr id="6" name="Content Placeholder 5"/>
          <p:cNvSpPr>
            <a:spLocks noGrp="1"/>
          </p:cNvSpPr>
          <p:nvPr>
            <p:ph idx="4294967295"/>
          </p:nvPr>
        </p:nvSpPr>
        <p:spPr>
          <a:xfrm>
            <a:off x="304800" y="1874838"/>
            <a:ext cx="8839200" cy="4983162"/>
          </a:xfrm>
        </p:spPr>
        <p:txBody>
          <a:bodyPr>
            <a:normAutofit fontScale="85000" lnSpcReduction="20000"/>
          </a:bodyPr>
          <a:lstStyle/>
          <a:p>
            <a:pPr>
              <a:buNone/>
            </a:pPr>
            <a:r>
              <a:rPr lang="en-US" b="1" dirty="0">
                <a:solidFill>
                  <a:srgbClr val="FF6600"/>
                </a:solidFill>
              </a:rPr>
              <a:t>Constituents of Technology Transfer Processes</a:t>
            </a:r>
          </a:p>
          <a:p>
            <a:pPr marL="550926" indent="-514350">
              <a:buAutoNum type="arabicPeriod"/>
            </a:pPr>
            <a:r>
              <a:rPr lang="en-US" b="1" dirty="0"/>
              <a:t>Technology Transfer</a:t>
            </a:r>
          </a:p>
          <a:p>
            <a:pPr marL="550926" indent="-514350">
              <a:buAutoNum type="arabicPeriod"/>
            </a:pPr>
            <a:r>
              <a:rPr lang="en-US" b="1" dirty="0"/>
              <a:t>Technology Promotion</a:t>
            </a:r>
          </a:p>
          <a:p>
            <a:pPr marL="550926" indent="-514350">
              <a:buAutoNum type="arabicPeriod"/>
            </a:pPr>
            <a:r>
              <a:rPr lang="en-US" b="1" dirty="0"/>
              <a:t>Technology Deployment</a:t>
            </a:r>
          </a:p>
          <a:p>
            <a:pPr marL="550926" indent="-514350">
              <a:buAutoNum type="arabicPeriod"/>
            </a:pPr>
            <a:r>
              <a:rPr lang="en-US" b="1" dirty="0"/>
              <a:t>Technology Innovation</a:t>
            </a:r>
          </a:p>
          <a:p>
            <a:pPr marL="550926" indent="-514350">
              <a:buAutoNum type="arabicPeriod"/>
            </a:pPr>
            <a:r>
              <a:rPr lang="en-US" b="1" dirty="0"/>
              <a:t>Technology Development</a:t>
            </a:r>
          </a:p>
          <a:p>
            <a:pPr marL="550926" indent="-514350">
              <a:buAutoNum type="arabicPeriod"/>
            </a:pPr>
            <a:r>
              <a:rPr lang="en-US" b="1" dirty="0"/>
              <a:t>Technology Research</a:t>
            </a:r>
          </a:p>
          <a:p>
            <a:pPr marL="550926" indent="-514350">
              <a:buAutoNum type="arabicPeriod"/>
            </a:pPr>
            <a:r>
              <a:rPr lang="en-US" b="1" dirty="0"/>
              <a:t>Technology Assessment</a:t>
            </a:r>
          </a:p>
          <a:p>
            <a:pPr marL="550926" indent="-514350">
              <a:buAutoNum type="arabicPeriod"/>
            </a:pPr>
            <a:r>
              <a:rPr lang="en-US" b="1" dirty="0"/>
              <a:t>Technology Information and communication</a:t>
            </a:r>
          </a:p>
          <a:p>
            <a:pPr marL="550926" indent="-514350">
              <a:buAutoNum type="arabicPeriod"/>
            </a:pPr>
            <a:r>
              <a:rPr lang="en-US" b="1" dirty="0"/>
              <a:t>Technology Investment</a:t>
            </a:r>
          </a:p>
          <a:p>
            <a:pPr marL="550926" indent="-514350">
              <a:buAutoNum type="arabicPeriod"/>
            </a:pPr>
            <a:r>
              <a:rPr lang="en-US" b="1" dirty="0"/>
              <a:t>Technology Collaboration</a:t>
            </a:r>
          </a:p>
          <a:p>
            <a:pPr marL="550926" indent="-514350">
              <a:buAutoNum type="arabicPeriod"/>
            </a:pPr>
            <a:r>
              <a:rPr lang="en-US" b="1" dirty="0"/>
              <a:t>Technology Commercialization</a:t>
            </a:r>
            <a:endParaRPr lang="en-GB" dirty="0"/>
          </a:p>
        </p:txBody>
      </p:sp>
    </p:spTree>
    <p:extLst>
      <p:ext uri="{BB962C8B-B14F-4D97-AF65-F5344CB8AC3E}">
        <p14:creationId xmlns:p14="http://schemas.microsoft.com/office/powerpoint/2010/main" val="2024641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7467600" cy="1143000"/>
          </a:xfrm>
        </p:spPr>
        <p:txBody>
          <a:bodyPr>
            <a:normAutofit fontScale="90000"/>
          </a:bodyPr>
          <a:lstStyle/>
          <a:p>
            <a:pPr algn="ctr"/>
            <a:r>
              <a:rPr lang="en-GB" dirty="0"/>
              <a:t>Does knowledge have an economic value?</a:t>
            </a:r>
          </a:p>
        </p:txBody>
      </p:sp>
      <p:sp>
        <p:nvSpPr>
          <p:cNvPr id="3" name="Content Placeholder 2"/>
          <p:cNvSpPr>
            <a:spLocks noGrp="1"/>
          </p:cNvSpPr>
          <p:nvPr>
            <p:ph idx="4294967295"/>
          </p:nvPr>
        </p:nvSpPr>
        <p:spPr>
          <a:xfrm>
            <a:off x="0" y="2027238"/>
            <a:ext cx="7467600" cy="4525962"/>
          </a:xfrm>
        </p:spPr>
        <p:txBody>
          <a:bodyPr/>
          <a:lstStyle/>
          <a:p>
            <a:r>
              <a:rPr lang="en-GB" dirty="0"/>
              <a:t>K2B, I-Teams, </a:t>
            </a:r>
            <a:r>
              <a:rPr lang="en-GB" dirty="0" err="1"/>
              <a:t>BioTeams</a:t>
            </a:r>
            <a:r>
              <a:rPr lang="en-GB" dirty="0"/>
              <a:t>….</a:t>
            </a:r>
          </a:p>
          <a:p>
            <a:pPr>
              <a:buNone/>
            </a:pPr>
            <a:endParaRPr lang="en-GB" dirty="0"/>
          </a:p>
          <a:p>
            <a:r>
              <a:rPr lang="en-GB" dirty="0"/>
              <a:t>Why?</a:t>
            </a:r>
          </a:p>
          <a:p>
            <a:pPr>
              <a:buNone/>
            </a:pPr>
            <a:endParaRPr lang="en-GB" dirty="0"/>
          </a:p>
          <a:p>
            <a:r>
              <a:rPr lang="en-GB" dirty="0"/>
              <a:t>Option or Duty?</a:t>
            </a:r>
          </a:p>
          <a:p>
            <a:pPr>
              <a:buNone/>
            </a:pPr>
            <a:endParaRPr lang="en-GB" dirty="0"/>
          </a:p>
          <a:p>
            <a:r>
              <a:rPr lang="en-GB" dirty="0"/>
              <a:t>What tools are we missing?</a:t>
            </a:r>
          </a:p>
          <a:p>
            <a:pPr>
              <a:buNone/>
            </a:pPr>
            <a:endParaRPr lang="en-GB" dirty="0"/>
          </a:p>
        </p:txBody>
      </p:sp>
    </p:spTree>
    <p:extLst>
      <p:ext uri="{BB962C8B-B14F-4D97-AF65-F5344CB8AC3E}">
        <p14:creationId xmlns:p14="http://schemas.microsoft.com/office/powerpoint/2010/main" val="1948020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417" y="26805"/>
            <a:ext cx="8283480" cy="1143000"/>
          </a:xfrm>
        </p:spPr>
        <p:txBody>
          <a:bodyPr>
            <a:normAutofit/>
          </a:bodyPr>
          <a:lstStyle/>
          <a:p>
            <a:r>
              <a:rPr lang="en-GB" b="1" dirty="0"/>
              <a:t>BOOKS YOU SHOULD CHECK</a:t>
            </a:r>
          </a:p>
        </p:txBody>
      </p:sp>
      <p:sp>
        <p:nvSpPr>
          <p:cNvPr id="3" name="Content Placeholder 2"/>
          <p:cNvSpPr>
            <a:spLocks noGrp="1"/>
          </p:cNvSpPr>
          <p:nvPr>
            <p:ph idx="1"/>
          </p:nvPr>
        </p:nvSpPr>
        <p:spPr>
          <a:xfrm>
            <a:off x="0" y="1268760"/>
            <a:ext cx="9144000" cy="6048672"/>
          </a:xfrm>
        </p:spPr>
        <p:txBody>
          <a:bodyPr>
            <a:normAutofit fontScale="40000" lnSpcReduction="20000"/>
          </a:bodyPr>
          <a:lstStyle/>
          <a:p>
            <a:pPr lvl="0"/>
            <a:r>
              <a:rPr lang="en-US" b="1" dirty="0">
                <a:solidFill>
                  <a:srgbClr val="FF6600"/>
                </a:solidFill>
              </a:rPr>
              <a:t>Clark, T., </a:t>
            </a:r>
            <a:r>
              <a:rPr lang="en-US" b="1" dirty="0" err="1">
                <a:solidFill>
                  <a:srgbClr val="FF6600"/>
                </a:solidFill>
              </a:rPr>
              <a:t>Osterwalder</a:t>
            </a:r>
            <a:r>
              <a:rPr lang="en-US" b="1" dirty="0">
                <a:solidFill>
                  <a:srgbClr val="FF6600"/>
                </a:solidFill>
              </a:rPr>
              <a:t>, A. e </a:t>
            </a:r>
            <a:r>
              <a:rPr lang="en-US" b="1" dirty="0" err="1">
                <a:solidFill>
                  <a:srgbClr val="FF6600"/>
                </a:solidFill>
              </a:rPr>
              <a:t>Pigneur</a:t>
            </a:r>
            <a:r>
              <a:rPr lang="en-US" b="1" dirty="0">
                <a:solidFill>
                  <a:srgbClr val="FF6600"/>
                </a:solidFill>
              </a:rPr>
              <a:t>, Y (2009), “Business Model Generation”. Self Published. ISBN:978 2 8399 0580 0.</a:t>
            </a:r>
          </a:p>
          <a:p>
            <a:pPr lvl="0"/>
            <a:r>
              <a:rPr lang="en-US" b="1" dirty="0" err="1">
                <a:solidFill>
                  <a:srgbClr val="FF6600"/>
                </a:solidFill>
              </a:rPr>
              <a:t>Osterwalder</a:t>
            </a:r>
            <a:r>
              <a:rPr lang="en-US" b="1" dirty="0">
                <a:solidFill>
                  <a:srgbClr val="FF6600"/>
                </a:solidFill>
              </a:rPr>
              <a:t>, A., </a:t>
            </a:r>
            <a:r>
              <a:rPr lang="en-US" b="1" i="1" dirty="0">
                <a:solidFill>
                  <a:srgbClr val="FF6600"/>
                </a:solidFill>
              </a:rPr>
              <a:t>et al.</a:t>
            </a:r>
            <a:r>
              <a:rPr lang="en-US" b="1" dirty="0">
                <a:solidFill>
                  <a:srgbClr val="FF6600"/>
                </a:solidFill>
              </a:rPr>
              <a:t> (2014), “Value Proposition Design” </a:t>
            </a:r>
          </a:p>
          <a:p>
            <a:pPr lvl="0"/>
            <a:r>
              <a:rPr lang="en-US" dirty="0"/>
              <a:t>Clark, T., </a:t>
            </a:r>
            <a:r>
              <a:rPr lang="en-US" dirty="0" err="1"/>
              <a:t>Osterwalder</a:t>
            </a:r>
            <a:r>
              <a:rPr lang="en-US" dirty="0"/>
              <a:t>, A. e </a:t>
            </a:r>
            <a:r>
              <a:rPr lang="en-US" dirty="0" err="1"/>
              <a:t>Pigneur</a:t>
            </a:r>
            <a:r>
              <a:rPr lang="en-US" dirty="0"/>
              <a:t>, Y (2012), “Business Model You”</a:t>
            </a:r>
          </a:p>
          <a:p>
            <a:pPr lvl="0"/>
            <a:r>
              <a:rPr lang="en-US" dirty="0"/>
              <a:t>Steve Blank. (2013). The four steps to Epiphany. Self Published. ISBN: 0 989 200 507. </a:t>
            </a:r>
          </a:p>
          <a:p>
            <a:pPr lvl="0"/>
            <a:r>
              <a:rPr lang="en-US" dirty="0"/>
              <a:t>Eric </a:t>
            </a:r>
            <a:r>
              <a:rPr lang="en-US" dirty="0" err="1"/>
              <a:t>Ries</a:t>
            </a:r>
            <a:r>
              <a:rPr lang="en-US" dirty="0"/>
              <a:t>. (2011). The Lean Startup: How Today's Entrepreneurs Use Continuous Innovation to Create Radically Successful Businesses. Crown Business, USA. ISBN 978-0-307-88789-4.</a:t>
            </a:r>
          </a:p>
          <a:p>
            <a:pPr lvl="0"/>
            <a:r>
              <a:rPr lang="en-US" dirty="0" err="1"/>
              <a:t>Biodesign</a:t>
            </a:r>
            <a:r>
              <a:rPr lang="en-US" dirty="0"/>
              <a:t> Website: http://</a:t>
            </a:r>
            <a:r>
              <a:rPr lang="en-US" dirty="0" err="1"/>
              <a:t>www.stanford.edu</a:t>
            </a:r>
            <a:r>
              <a:rPr lang="en-US" dirty="0"/>
              <a:t>/group/</a:t>
            </a:r>
            <a:r>
              <a:rPr lang="en-US" dirty="0" err="1"/>
              <a:t>biodesign</a:t>
            </a:r>
            <a:r>
              <a:rPr lang="en-US" dirty="0"/>
              <a:t>/</a:t>
            </a:r>
            <a:r>
              <a:rPr lang="en-US" dirty="0" err="1"/>
              <a:t>cgi</a:t>
            </a:r>
            <a:r>
              <a:rPr lang="en-US" dirty="0"/>
              <a:t>-bin/</a:t>
            </a:r>
            <a:r>
              <a:rPr lang="en-US" dirty="0" err="1"/>
              <a:t>ebiodesign</a:t>
            </a:r>
            <a:r>
              <a:rPr lang="en-US" dirty="0"/>
              <a:t>/</a:t>
            </a:r>
          </a:p>
          <a:p>
            <a:pPr lvl="0"/>
            <a:r>
              <a:rPr lang="en-US" dirty="0"/>
              <a:t>Ambrose, G. e Harris, P. (2009), “Basics Design 08: Design Thinking”, AVA Publishing SA</a:t>
            </a:r>
          </a:p>
          <a:p>
            <a:pPr lvl="0"/>
            <a:r>
              <a:rPr lang="en-US" dirty="0"/>
              <a:t>Blank, S. e </a:t>
            </a:r>
            <a:r>
              <a:rPr lang="en-US" dirty="0" err="1"/>
              <a:t>Dorf</a:t>
            </a:r>
            <a:r>
              <a:rPr lang="en-US" dirty="0"/>
              <a:t>, Bob (2012), “The Startup Owner’s Manual: The Step-By-Step Guide for Building a Great Company”, K &amp; S Ranch </a:t>
            </a:r>
          </a:p>
          <a:p>
            <a:pPr lvl="0"/>
            <a:r>
              <a:rPr lang="en-US" dirty="0" err="1"/>
              <a:t>Campinos</a:t>
            </a:r>
            <a:r>
              <a:rPr lang="en-US" dirty="0"/>
              <a:t>, A., et al. (2010), "</a:t>
            </a:r>
            <a:r>
              <a:rPr lang="en-US" dirty="0" err="1"/>
              <a:t>Código</a:t>
            </a:r>
            <a:r>
              <a:rPr lang="en-US" dirty="0"/>
              <a:t> da </a:t>
            </a:r>
            <a:r>
              <a:rPr lang="en-US" dirty="0" err="1"/>
              <a:t>Propriedade</a:t>
            </a:r>
            <a:r>
              <a:rPr lang="en-US" dirty="0"/>
              <a:t> Industrial - </a:t>
            </a:r>
            <a:r>
              <a:rPr lang="en-US" dirty="0" err="1"/>
              <a:t>Anotado</a:t>
            </a:r>
            <a:r>
              <a:rPr lang="en-US" dirty="0"/>
              <a:t>", </a:t>
            </a:r>
            <a:r>
              <a:rPr lang="en-US" dirty="0" err="1"/>
              <a:t>Almedina</a:t>
            </a:r>
            <a:endParaRPr lang="en-US" dirty="0"/>
          </a:p>
          <a:p>
            <a:pPr lvl="0"/>
            <a:r>
              <a:rPr lang="en-US" dirty="0"/>
              <a:t>Entrepreneurship Monitor – GEM Portugal 2014</a:t>
            </a:r>
          </a:p>
          <a:p>
            <a:pPr lvl="0"/>
            <a:r>
              <a:rPr lang="en-US" dirty="0"/>
              <a:t>Ernest &amp; Young (2011), “Nature or nurture DNA”</a:t>
            </a:r>
          </a:p>
          <a:p>
            <a:pPr lvl="0"/>
            <a:r>
              <a:rPr lang="en-US" dirty="0" err="1"/>
              <a:t>Glei</a:t>
            </a:r>
            <a:r>
              <a:rPr lang="en-US" dirty="0"/>
              <a:t>, Jocelyn K.  (2014), “Make your Mark: The </a:t>
            </a:r>
            <a:r>
              <a:rPr lang="en-US" dirty="0" err="1"/>
              <a:t>Creative’s</a:t>
            </a:r>
            <a:r>
              <a:rPr lang="en-US" dirty="0"/>
              <a:t> guide to building a business with impact”, Amazon Publishing</a:t>
            </a:r>
          </a:p>
          <a:p>
            <a:pPr lvl="0"/>
            <a:r>
              <a:rPr lang="en-US" dirty="0"/>
              <a:t>Hoffman, R. e </a:t>
            </a:r>
            <a:r>
              <a:rPr lang="en-US" dirty="0" err="1"/>
              <a:t>Casnocha</a:t>
            </a:r>
            <a:r>
              <a:rPr lang="en-US" dirty="0"/>
              <a:t>, B. (2012), “The startup of you: Adapt to the Future, Invest in Yourself, and Transform your Career”, The Alliance</a:t>
            </a:r>
          </a:p>
          <a:p>
            <a:pPr lvl="0"/>
            <a:r>
              <a:rPr lang="en-US" dirty="0"/>
              <a:t>Kawasaki, G. (2004) “The Art of the Start: The Time-Tested, Battle-Hardened Guide for Anyone Starting Anything” </a:t>
            </a:r>
          </a:p>
          <a:p>
            <a:pPr lvl="0"/>
            <a:r>
              <a:rPr lang="en-US" dirty="0"/>
              <a:t>Kelley, T., Littman, J. e Peters, T. (2001), “The Art of Innovation - Lessons in Creativity from IDEO, America's Leading Design Firm”, Profile Business</a:t>
            </a:r>
          </a:p>
          <a:p>
            <a:pPr lvl="0"/>
            <a:r>
              <a:rPr lang="en-US" dirty="0" err="1"/>
              <a:t>Mota</a:t>
            </a:r>
            <a:r>
              <a:rPr lang="en-US" dirty="0"/>
              <a:t>, A., e </a:t>
            </a:r>
            <a:r>
              <a:rPr lang="en-US" dirty="0" err="1"/>
              <a:t>Custódio</a:t>
            </a:r>
            <a:r>
              <a:rPr lang="en-US" dirty="0"/>
              <a:t>, C. (2006), “</a:t>
            </a:r>
            <a:r>
              <a:rPr lang="en-US" dirty="0" err="1"/>
              <a:t>Finanças</a:t>
            </a:r>
            <a:r>
              <a:rPr lang="en-US" dirty="0"/>
              <a:t> das </a:t>
            </a:r>
            <a:r>
              <a:rPr lang="en-US" dirty="0" err="1"/>
              <a:t>Empresas</a:t>
            </a:r>
            <a:r>
              <a:rPr lang="en-US" dirty="0"/>
              <a:t>”, </a:t>
            </a:r>
            <a:r>
              <a:rPr lang="en-US" dirty="0" err="1"/>
              <a:t>Booknomics</a:t>
            </a:r>
            <a:r>
              <a:rPr lang="en-US" dirty="0"/>
              <a:t> </a:t>
            </a:r>
          </a:p>
          <a:p>
            <a:pPr lvl="0"/>
            <a:r>
              <a:rPr lang="en-US" dirty="0" err="1"/>
              <a:t>Rede</a:t>
            </a:r>
            <a:r>
              <a:rPr lang="en-US" dirty="0"/>
              <a:t> ETC - </a:t>
            </a:r>
            <a:r>
              <a:rPr lang="en-US" dirty="0" err="1"/>
              <a:t>Universidade</a:t>
            </a:r>
            <a:r>
              <a:rPr lang="en-US" dirty="0"/>
              <a:t> de </a:t>
            </a:r>
            <a:r>
              <a:rPr lang="en-US" dirty="0" err="1"/>
              <a:t>Lisboa</a:t>
            </a:r>
            <a:r>
              <a:rPr lang="en-US" dirty="0"/>
              <a:t> (2014), "</a:t>
            </a:r>
            <a:r>
              <a:rPr lang="en-US" dirty="0" err="1"/>
              <a:t>Princípios</a:t>
            </a:r>
            <a:r>
              <a:rPr lang="en-US" dirty="0"/>
              <a:t> </a:t>
            </a:r>
            <a:r>
              <a:rPr lang="en-US" dirty="0" err="1"/>
              <a:t>Gerais</a:t>
            </a:r>
            <a:r>
              <a:rPr lang="en-US" dirty="0"/>
              <a:t> e </a:t>
            </a:r>
            <a:r>
              <a:rPr lang="en-US" dirty="0" err="1"/>
              <a:t>Carta</a:t>
            </a:r>
            <a:r>
              <a:rPr lang="en-US" dirty="0"/>
              <a:t> de Boas </a:t>
            </a:r>
            <a:r>
              <a:rPr lang="en-US" dirty="0" err="1"/>
              <a:t>Práticas</a:t>
            </a:r>
            <a:r>
              <a:rPr lang="en-US" dirty="0"/>
              <a:t>"</a:t>
            </a:r>
          </a:p>
          <a:p>
            <a:pPr lvl="0"/>
            <a:r>
              <a:rPr lang="en-US" dirty="0" err="1"/>
              <a:t>Regulamento</a:t>
            </a:r>
            <a:r>
              <a:rPr lang="en-US" dirty="0"/>
              <a:t> de </a:t>
            </a:r>
            <a:r>
              <a:rPr lang="en-US" dirty="0" err="1"/>
              <a:t>Propriedade</a:t>
            </a:r>
            <a:r>
              <a:rPr lang="en-US" dirty="0"/>
              <a:t> </a:t>
            </a:r>
            <a:r>
              <a:rPr lang="en-US" dirty="0" err="1"/>
              <a:t>Intelectual</a:t>
            </a:r>
            <a:r>
              <a:rPr lang="en-US" dirty="0"/>
              <a:t> da </a:t>
            </a:r>
            <a:r>
              <a:rPr lang="en-US" dirty="0" err="1"/>
              <a:t>Universidade</a:t>
            </a:r>
            <a:r>
              <a:rPr lang="en-US" dirty="0"/>
              <a:t> de </a:t>
            </a:r>
            <a:r>
              <a:rPr lang="en-US" dirty="0" err="1"/>
              <a:t>Lisboa</a:t>
            </a:r>
            <a:endParaRPr lang="en-US" dirty="0"/>
          </a:p>
          <a:p>
            <a:pPr lvl="0"/>
            <a:r>
              <a:rPr lang="en-US" dirty="0"/>
              <a:t>Rocha, M. e </a:t>
            </a:r>
            <a:r>
              <a:rPr lang="en-US" dirty="0" err="1"/>
              <a:t>Carreiro</a:t>
            </a:r>
            <a:r>
              <a:rPr lang="en-US" dirty="0"/>
              <a:t>, H. (2005), "</a:t>
            </a:r>
            <a:r>
              <a:rPr lang="en-US" dirty="0" err="1"/>
              <a:t>Guia</a:t>
            </a:r>
            <a:r>
              <a:rPr lang="en-US" dirty="0"/>
              <a:t> da Lei do </a:t>
            </a:r>
            <a:r>
              <a:rPr lang="en-US" dirty="0" err="1"/>
              <a:t>Direito</a:t>
            </a:r>
            <a:r>
              <a:rPr lang="en-US" dirty="0"/>
              <a:t> de </a:t>
            </a:r>
            <a:r>
              <a:rPr lang="en-US" dirty="0" err="1"/>
              <a:t>Autor</a:t>
            </a:r>
            <a:r>
              <a:rPr lang="en-US" dirty="0"/>
              <a:t> </a:t>
            </a:r>
            <a:r>
              <a:rPr lang="en-US" dirty="0" err="1"/>
              <a:t>na</a:t>
            </a:r>
            <a:r>
              <a:rPr lang="en-US" dirty="0"/>
              <a:t> </a:t>
            </a:r>
            <a:r>
              <a:rPr lang="en-US" dirty="0" err="1"/>
              <a:t>Sociedade</a:t>
            </a:r>
            <a:r>
              <a:rPr lang="en-US" dirty="0"/>
              <a:t> da </a:t>
            </a:r>
            <a:r>
              <a:rPr lang="en-US" dirty="0" err="1"/>
              <a:t>Informação</a:t>
            </a:r>
            <a:r>
              <a:rPr lang="en-US" dirty="0"/>
              <a:t>", Centro </a:t>
            </a:r>
            <a:r>
              <a:rPr lang="en-US" dirty="0" err="1"/>
              <a:t>Atlântico</a:t>
            </a:r>
            <a:endParaRPr lang="en-US" dirty="0"/>
          </a:p>
          <a:p>
            <a:pPr lvl="0"/>
            <a:r>
              <a:rPr lang="en-US" dirty="0"/>
              <a:t>Smith, J. e R. Smith (2004, 2ª Ed.), “Entrepreneurial Finance”, Willey</a:t>
            </a:r>
          </a:p>
          <a:p>
            <a:pPr lvl="0"/>
            <a:r>
              <a:rPr lang="en-US" dirty="0"/>
              <a:t>Summers, J. E Smith, B. (2009), “Communication Skills Handbook”, John Willey &amp; Sons Ltd</a:t>
            </a:r>
          </a:p>
          <a:p>
            <a:pPr lvl="0"/>
            <a:r>
              <a:rPr lang="en-US" dirty="0"/>
              <a:t>Timmons, J., A. </a:t>
            </a:r>
            <a:r>
              <a:rPr lang="en-US" dirty="0" err="1"/>
              <a:t>Zacharakis</a:t>
            </a:r>
            <a:r>
              <a:rPr lang="en-US" dirty="0"/>
              <a:t> e S. </a:t>
            </a:r>
            <a:r>
              <a:rPr lang="en-US" dirty="0" err="1"/>
              <a:t>Spinelli</a:t>
            </a:r>
            <a:r>
              <a:rPr lang="en-US" dirty="0"/>
              <a:t> (2004), “Business Plans that Work”, McGraw-Hill</a:t>
            </a:r>
          </a:p>
          <a:p>
            <a:pPr lvl="0"/>
            <a:r>
              <a:rPr lang="en-US" dirty="0"/>
              <a:t>Tzu, S. (1997), “The Art Of War”</a:t>
            </a:r>
          </a:p>
          <a:p>
            <a:pPr lvl="0"/>
            <a:r>
              <a:rPr lang="en-US" dirty="0" err="1"/>
              <a:t>Vários</a:t>
            </a:r>
            <a:r>
              <a:rPr lang="en-US" dirty="0"/>
              <a:t> </a:t>
            </a:r>
            <a:r>
              <a:rPr lang="en-US" dirty="0" err="1"/>
              <a:t>Autores</a:t>
            </a:r>
            <a:r>
              <a:rPr lang="en-US" dirty="0"/>
              <a:t> (2013), “A Alma do </a:t>
            </a:r>
            <a:r>
              <a:rPr lang="en-US" dirty="0" err="1"/>
              <a:t>Negócio</a:t>
            </a:r>
            <a:r>
              <a:rPr lang="en-US" dirty="0"/>
              <a:t>: Um </a:t>
            </a:r>
            <a:r>
              <a:rPr lang="en-US" dirty="0" err="1"/>
              <a:t>guia</a:t>
            </a:r>
            <a:r>
              <a:rPr lang="en-US" dirty="0"/>
              <a:t> </a:t>
            </a:r>
            <a:r>
              <a:rPr lang="en-US" dirty="0" err="1"/>
              <a:t>práctico</a:t>
            </a:r>
            <a:r>
              <a:rPr lang="en-US" dirty="0"/>
              <a:t> </a:t>
            </a:r>
            <a:r>
              <a:rPr lang="en-US" dirty="0" err="1"/>
              <a:t>para</a:t>
            </a:r>
            <a:r>
              <a:rPr lang="en-US" dirty="0"/>
              <a:t> </a:t>
            </a:r>
            <a:r>
              <a:rPr lang="en-US" dirty="0" err="1"/>
              <a:t>os</a:t>
            </a:r>
            <a:r>
              <a:rPr lang="en-US" dirty="0"/>
              <a:t> </a:t>
            </a:r>
            <a:r>
              <a:rPr lang="en-US" dirty="0" err="1"/>
              <a:t>empreendedores</a:t>
            </a:r>
            <a:r>
              <a:rPr lang="en-US" dirty="0"/>
              <a:t> </a:t>
            </a:r>
            <a:r>
              <a:rPr lang="en-US" dirty="0" err="1"/>
              <a:t>em</a:t>
            </a:r>
            <a:r>
              <a:rPr lang="en-US" dirty="0"/>
              <a:t> Portugal”, </a:t>
            </a:r>
            <a:r>
              <a:rPr lang="en-US" dirty="0" err="1"/>
              <a:t>Sabedoria</a:t>
            </a:r>
            <a:r>
              <a:rPr lang="en-US" dirty="0"/>
              <a:t> </a:t>
            </a:r>
            <a:r>
              <a:rPr lang="en-US" dirty="0" err="1"/>
              <a:t>Alternativa</a:t>
            </a:r>
            <a:endParaRPr lang="en-US" dirty="0"/>
          </a:p>
          <a:p>
            <a:pPr lvl="0"/>
            <a:r>
              <a:rPr lang="en-US" dirty="0"/>
              <a:t>WSI (2013), “Digital Minds: 12 Things Every Business Needs to Know about Digital Marketing”, </a:t>
            </a:r>
            <a:r>
              <a:rPr lang="en-US" dirty="0" err="1"/>
              <a:t>Friesenpress</a:t>
            </a:r>
            <a:endParaRPr lang="en-US" dirty="0"/>
          </a:p>
          <a:p>
            <a:pPr lvl="0"/>
            <a:r>
              <a:rPr lang="en-US" dirty="0"/>
              <a:t>Young, S. (2012), “The Badass Book of Social Media and Business Communication”, Get in Front Communications, Inc.</a:t>
            </a:r>
          </a:p>
        </p:txBody>
      </p:sp>
    </p:spTree>
    <p:extLst>
      <p:ext uri="{BB962C8B-B14F-4D97-AF65-F5344CB8AC3E}">
        <p14:creationId xmlns:p14="http://schemas.microsoft.com/office/powerpoint/2010/main" val="1735915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260648"/>
            <a:ext cx="8229600" cy="1143000"/>
          </a:xfrm>
        </p:spPr>
        <p:txBody>
          <a:bodyPr/>
          <a:lstStyle/>
          <a:p>
            <a:r>
              <a:rPr lang="en-GB" dirty="0"/>
              <a:t>TOOLS WE NEED TO VALUE K</a:t>
            </a:r>
          </a:p>
        </p:txBody>
      </p:sp>
      <p:sp>
        <p:nvSpPr>
          <p:cNvPr id="3" name="Content Placeholder 2"/>
          <p:cNvSpPr>
            <a:spLocks noGrp="1"/>
          </p:cNvSpPr>
          <p:nvPr>
            <p:ph idx="4294967295"/>
          </p:nvPr>
        </p:nvSpPr>
        <p:spPr>
          <a:xfrm>
            <a:off x="467544" y="1628800"/>
            <a:ext cx="8229600" cy="4525963"/>
          </a:xfrm>
        </p:spPr>
        <p:txBody>
          <a:bodyPr>
            <a:normAutofit fontScale="92500" lnSpcReduction="10000"/>
          </a:bodyPr>
          <a:lstStyle/>
          <a:p>
            <a:r>
              <a:rPr lang="pt-PT" dirty="0" err="1"/>
              <a:t>Management</a:t>
            </a:r>
            <a:endParaRPr lang="en-GB" dirty="0"/>
          </a:p>
          <a:p>
            <a:pPr>
              <a:buNone/>
            </a:pPr>
            <a:endParaRPr lang="en-GB" dirty="0"/>
          </a:p>
          <a:p>
            <a:r>
              <a:rPr lang="en-GB" dirty="0"/>
              <a:t>Technical/Scientific</a:t>
            </a:r>
          </a:p>
          <a:p>
            <a:pPr>
              <a:buNone/>
            </a:pPr>
            <a:endParaRPr lang="en-GB" dirty="0"/>
          </a:p>
          <a:p>
            <a:r>
              <a:rPr lang="pt-PT" dirty="0" err="1"/>
              <a:t>Other</a:t>
            </a:r>
            <a:r>
              <a:rPr lang="en-GB" dirty="0"/>
              <a:t>?</a:t>
            </a:r>
          </a:p>
          <a:p>
            <a:pPr lvl="1"/>
            <a:r>
              <a:rPr lang="pt-PT" dirty="0"/>
              <a:t>Atitude</a:t>
            </a:r>
            <a:r>
              <a:rPr lang="en-GB" dirty="0"/>
              <a:t>?</a:t>
            </a:r>
          </a:p>
          <a:p>
            <a:pPr lvl="1"/>
            <a:r>
              <a:rPr lang="en-GB" dirty="0"/>
              <a:t>Soft Skills?</a:t>
            </a:r>
          </a:p>
          <a:p>
            <a:pPr lvl="1"/>
            <a:r>
              <a:rPr lang="en-GB" dirty="0"/>
              <a:t>Critical analysis?</a:t>
            </a:r>
          </a:p>
          <a:p>
            <a:pPr lvl="1"/>
            <a:r>
              <a:rPr lang="en-GB" dirty="0"/>
              <a:t>Negotiation </a:t>
            </a:r>
            <a:r>
              <a:rPr lang="en-GB" dirty="0" err="1"/>
              <a:t>SKills</a:t>
            </a:r>
            <a:r>
              <a:rPr lang="en-GB" dirty="0"/>
              <a:t>?</a:t>
            </a:r>
          </a:p>
          <a:p>
            <a:pPr lvl="1"/>
            <a:r>
              <a:rPr lang="en-GB" dirty="0"/>
              <a:t>IP?</a:t>
            </a:r>
          </a:p>
        </p:txBody>
      </p:sp>
    </p:spTree>
    <p:extLst>
      <p:ext uri="{BB962C8B-B14F-4D97-AF65-F5344CB8AC3E}">
        <p14:creationId xmlns:p14="http://schemas.microsoft.com/office/powerpoint/2010/main" val="793054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9650" y="3584575"/>
            <a:ext cx="8134350" cy="1825625"/>
          </a:xfrm>
        </p:spPr>
        <p:txBody>
          <a:bodyPr/>
          <a:lstStyle/>
          <a:p>
            <a:r>
              <a:rPr lang="en-US" dirty="0">
                <a:solidFill>
                  <a:srgbClr val="0070C0"/>
                </a:solidFill>
              </a:rPr>
              <a:t>Industry &amp; Academia are 2 worlds apart!</a:t>
            </a:r>
          </a:p>
        </p:txBody>
      </p:sp>
      <p:sp>
        <p:nvSpPr>
          <p:cNvPr id="3" name="Text Placeholder 2"/>
          <p:cNvSpPr>
            <a:spLocks noGrp="1"/>
          </p:cNvSpPr>
          <p:nvPr>
            <p:ph type="body" idx="4294967295"/>
          </p:nvPr>
        </p:nvSpPr>
        <p:spPr>
          <a:xfrm>
            <a:off x="1371600" y="2906713"/>
            <a:ext cx="7772400" cy="1500187"/>
          </a:xfrm>
        </p:spPr>
        <p:txBody>
          <a:bodyPr/>
          <a:lstStyle/>
          <a:p>
            <a:r>
              <a:rPr lang="en-US" dirty="0">
                <a:solidFill>
                  <a:srgbClr val="0070C0"/>
                </a:solidFill>
              </a:rPr>
              <a:t>6</a:t>
            </a:r>
            <a:r>
              <a:rPr lang="en-US" baseline="30000" dirty="0">
                <a:solidFill>
                  <a:srgbClr val="0070C0"/>
                </a:solidFill>
              </a:rPr>
              <a:t>th</a:t>
            </a:r>
            <a:r>
              <a:rPr lang="en-US" dirty="0">
                <a:solidFill>
                  <a:srgbClr val="0070C0"/>
                </a:solidFill>
              </a:rPr>
              <a:t> Preconceived idea</a:t>
            </a:r>
          </a:p>
        </p:txBody>
      </p:sp>
    </p:spTree>
    <p:extLst>
      <p:ext uri="{BB962C8B-B14F-4D97-AF65-F5344CB8AC3E}">
        <p14:creationId xmlns:p14="http://schemas.microsoft.com/office/powerpoint/2010/main" val="3776931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4848" y="274638"/>
            <a:ext cx="8229600" cy="1143000"/>
          </a:xfrm>
        </p:spPr>
        <p:txBody>
          <a:bodyPr/>
          <a:lstStyle/>
          <a:p>
            <a:r>
              <a:rPr lang="pt-PT" dirty="0" err="1"/>
              <a:t>Industry</a:t>
            </a:r>
            <a:r>
              <a:rPr lang="pt-PT" dirty="0"/>
              <a:t> </a:t>
            </a:r>
            <a:r>
              <a:rPr lang="en-GB" dirty="0" err="1"/>
              <a:t>Vs</a:t>
            </a:r>
            <a:r>
              <a:rPr lang="en-GB" dirty="0"/>
              <a:t> University</a:t>
            </a:r>
          </a:p>
        </p:txBody>
      </p:sp>
      <p:sp>
        <p:nvSpPr>
          <p:cNvPr id="3" name="Content Placeholder 2"/>
          <p:cNvSpPr>
            <a:spLocks noGrp="1"/>
          </p:cNvSpPr>
          <p:nvPr>
            <p:ph idx="4294967295"/>
          </p:nvPr>
        </p:nvSpPr>
        <p:spPr>
          <a:xfrm>
            <a:off x="374848" y="1874838"/>
            <a:ext cx="7467600" cy="4525962"/>
          </a:xfrm>
        </p:spPr>
        <p:txBody>
          <a:bodyPr/>
          <a:lstStyle/>
          <a:p>
            <a:r>
              <a:rPr lang="pt-PT" dirty="0"/>
              <a:t>2 </a:t>
            </a:r>
            <a:r>
              <a:rPr lang="pt-PT" dirty="0" err="1"/>
              <a:t>worlds</a:t>
            </a:r>
            <a:r>
              <a:rPr lang="pt-PT" dirty="0"/>
              <a:t> </a:t>
            </a:r>
            <a:r>
              <a:rPr lang="pt-PT" dirty="0" err="1"/>
              <a:t>apart</a:t>
            </a:r>
            <a:r>
              <a:rPr lang="en-GB" dirty="0"/>
              <a:t>?</a:t>
            </a:r>
          </a:p>
          <a:p>
            <a:pPr>
              <a:buNone/>
            </a:pPr>
            <a:endParaRPr lang="en-GB" dirty="0"/>
          </a:p>
          <a:p>
            <a:r>
              <a:rPr lang="en-GB" dirty="0" err="1"/>
              <a:t>Rythm</a:t>
            </a:r>
            <a:r>
              <a:rPr lang="en-GB" dirty="0"/>
              <a:t>?</a:t>
            </a:r>
          </a:p>
          <a:p>
            <a:pPr>
              <a:buNone/>
            </a:pPr>
            <a:endParaRPr lang="en-GB" dirty="0"/>
          </a:p>
          <a:p>
            <a:r>
              <a:rPr lang="en-GB" dirty="0"/>
              <a:t>Focus?</a:t>
            </a:r>
          </a:p>
          <a:p>
            <a:pPr>
              <a:buNone/>
            </a:pPr>
            <a:endParaRPr lang="en-GB" dirty="0"/>
          </a:p>
          <a:p>
            <a:r>
              <a:rPr lang="en-GB" dirty="0"/>
              <a:t>Competencies?</a:t>
            </a:r>
          </a:p>
        </p:txBody>
      </p:sp>
    </p:spTree>
    <p:extLst>
      <p:ext uri="{BB962C8B-B14F-4D97-AF65-F5344CB8AC3E}">
        <p14:creationId xmlns:p14="http://schemas.microsoft.com/office/powerpoint/2010/main" val="1488085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2536" y="3584575"/>
            <a:ext cx="7631113" cy="1825625"/>
          </a:xfrm>
        </p:spPr>
        <p:txBody>
          <a:bodyPr/>
          <a:lstStyle/>
          <a:p>
            <a:r>
              <a:rPr lang="en-US" dirty="0">
                <a:solidFill>
                  <a:srgbClr val="0070C0"/>
                </a:solidFill>
              </a:rPr>
              <a:t>I have all I can when I finish my degree!</a:t>
            </a:r>
          </a:p>
        </p:txBody>
      </p:sp>
      <p:sp>
        <p:nvSpPr>
          <p:cNvPr id="3" name="Text Placeholder 2"/>
          <p:cNvSpPr>
            <a:spLocks noGrp="1"/>
          </p:cNvSpPr>
          <p:nvPr>
            <p:ph type="body" idx="4294967295"/>
          </p:nvPr>
        </p:nvSpPr>
        <p:spPr>
          <a:xfrm>
            <a:off x="1624136" y="2906713"/>
            <a:ext cx="7772400" cy="1500187"/>
          </a:xfrm>
        </p:spPr>
        <p:txBody>
          <a:bodyPr/>
          <a:lstStyle/>
          <a:p>
            <a:r>
              <a:rPr lang="en-US" dirty="0">
                <a:solidFill>
                  <a:srgbClr val="0070C0"/>
                </a:solidFill>
              </a:rPr>
              <a:t>7</a:t>
            </a:r>
            <a:r>
              <a:rPr lang="en-US" baseline="30000" dirty="0">
                <a:solidFill>
                  <a:srgbClr val="0070C0"/>
                </a:solidFill>
              </a:rPr>
              <a:t>th</a:t>
            </a:r>
            <a:r>
              <a:rPr lang="en-US" dirty="0">
                <a:solidFill>
                  <a:srgbClr val="0070C0"/>
                </a:solidFill>
              </a:rPr>
              <a:t> Preconceived idea</a:t>
            </a:r>
          </a:p>
        </p:txBody>
      </p:sp>
    </p:spTree>
    <p:extLst>
      <p:ext uri="{BB962C8B-B14F-4D97-AF65-F5344CB8AC3E}">
        <p14:creationId xmlns:p14="http://schemas.microsoft.com/office/powerpoint/2010/main" val="2290568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6.28.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1600"/>
            <a:ext cx="7620000" cy="6654800"/>
          </a:xfrm>
          <a:prstGeom prst="rect">
            <a:avLst/>
          </a:prstGeom>
        </p:spPr>
      </p:pic>
      <p:sp>
        <p:nvSpPr>
          <p:cNvPr id="5" name="TextBox 4"/>
          <p:cNvSpPr txBox="1"/>
          <p:nvPr/>
        </p:nvSpPr>
        <p:spPr>
          <a:xfrm>
            <a:off x="0" y="6597352"/>
            <a:ext cx="4211960" cy="461665"/>
          </a:xfrm>
          <a:prstGeom prst="rect">
            <a:avLst/>
          </a:prstGeom>
          <a:noFill/>
        </p:spPr>
        <p:txBody>
          <a:bodyPr wrap="square" rtlCol="0">
            <a:spAutoFit/>
          </a:bodyPr>
          <a:lstStyle/>
          <a:p>
            <a:r>
              <a:rPr lang="en-US" sz="1200" dirty="0">
                <a:solidFill>
                  <a:prstClr val="black"/>
                </a:solidFill>
                <a:latin typeface="Arial"/>
              </a:rPr>
              <a:t>NATURE, Vol. 512, 29</a:t>
            </a:r>
            <a:r>
              <a:rPr lang="en-US" sz="1200" baseline="30000" dirty="0">
                <a:solidFill>
                  <a:prstClr val="black"/>
                </a:solidFill>
                <a:latin typeface="Arial"/>
              </a:rPr>
              <a:t>th</a:t>
            </a:r>
            <a:r>
              <a:rPr lang="en-US" sz="1200" dirty="0">
                <a:solidFill>
                  <a:prstClr val="black"/>
                </a:solidFill>
                <a:latin typeface="Arial"/>
              </a:rPr>
              <a:t> January 2015</a:t>
            </a:r>
          </a:p>
          <a:p>
            <a:endParaRPr lang="en-US" sz="1200" dirty="0">
              <a:solidFill>
                <a:prstClr val="black"/>
              </a:solidFill>
              <a:latin typeface="Arial"/>
            </a:endParaRPr>
          </a:p>
        </p:txBody>
      </p:sp>
    </p:spTree>
    <p:extLst>
      <p:ext uri="{BB962C8B-B14F-4D97-AF65-F5344CB8AC3E}">
        <p14:creationId xmlns:p14="http://schemas.microsoft.com/office/powerpoint/2010/main" val="586057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2-17 at 17.29.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18960" cy="6858000"/>
          </a:xfrm>
          <a:prstGeom prst="rect">
            <a:avLst/>
          </a:prstGeom>
        </p:spPr>
      </p:pic>
      <p:sp>
        <p:nvSpPr>
          <p:cNvPr id="7" name="TextBox 6"/>
          <p:cNvSpPr txBox="1"/>
          <p:nvPr/>
        </p:nvSpPr>
        <p:spPr>
          <a:xfrm>
            <a:off x="4953000" y="6491449"/>
            <a:ext cx="4211960" cy="461665"/>
          </a:xfrm>
          <a:prstGeom prst="rect">
            <a:avLst/>
          </a:prstGeom>
          <a:noFill/>
        </p:spPr>
        <p:txBody>
          <a:bodyPr wrap="square" rtlCol="0">
            <a:spAutoFit/>
          </a:bodyPr>
          <a:lstStyle/>
          <a:p>
            <a:pPr algn="r"/>
            <a:r>
              <a:rPr lang="en-US" sz="1200" dirty="0">
                <a:solidFill>
                  <a:prstClr val="black"/>
                </a:solidFill>
                <a:latin typeface="Arial"/>
              </a:rPr>
              <a:t>NATURE, Vol. 511, 10</a:t>
            </a:r>
            <a:r>
              <a:rPr lang="en-US" sz="1200" baseline="30000" dirty="0">
                <a:solidFill>
                  <a:prstClr val="black"/>
                </a:solidFill>
                <a:latin typeface="Arial"/>
              </a:rPr>
              <a:t>th</a:t>
            </a:r>
            <a:r>
              <a:rPr lang="en-US" sz="1200" dirty="0">
                <a:solidFill>
                  <a:prstClr val="black"/>
                </a:solidFill>
                <a:latin typeface="Arial"/>
              </a:rPr>
              <a:t> July 2014</a:t>
            </a:r>
          </a:p>
          <a:p>
            <a:pPr algn="r"/>
            <a:endParaRPr lang="en-US" sz="1200" dirty="0">
              <a:solidFill>
                <a:prstClr val="black"/>
              </a:solidFill>
              <a:latin typeface="Arial"/>
            </a:endParaRPr>
          </a:p>
        </p:txBody>
      </p:sp>
    </p:spTree>
    <p:extLst>
      <p:ext uri="{BB962C8B-B14F-4D97-AF65-F5344CB8AC3E}">
        <p14:creationId xmlns:p14="http://schemas.microsoft.com/office/powerpoint/2010/main" val="1432841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GB" dirty="0">
                <a:solidFill>
                  <a:schemeClr val="bg1"/>
                </a:solidFill>
              </a:rPr>
              <a:t>SOFT SKILLS = SMART SKILLS</a:t>
            </a:r>
          </a:p>
        </p:txBody>
      </p:sp>
      <p:sp>
        <p:nvSpPr>
          <p:cNvPr id="5" name="Content Placeholder 2"/>
          <p:cNvSpPr txBox="1">
            <a:spLocks/>
          </p:cNvSpPr>
          <p:nvPr/>
        </p:nvSpPr>
        <p:spPr>
          <a:xfrm>
            <a:off x="457200" y="1772816"/>
            <a:ext cx="8305800" cy="4525963"/>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buFont typeface="Wingdings 2"/>
              <a:buNone/>
            </a:pPr>
            <a:endParaRPr lang="en-GB" sz="4000" dirty="0">
              <a:solidFill>
                <a:srgbClr val="FF6600"/>
              </a:solidFill>
            </a:endParaRPr>
          </a:p>
          <a:p>
            <a:pPr algn="ctr">
              <a:buFont typeface="Wingdings 2"/>
              <a:buNone/>
            </a:pPr>
            <a:r>
              <a:rPr lang="en-GB" sz="4000" dirty="0">
                <a:solidFill>
                  <a:srgbClr val="FF6600"/>
                </a:solidFill>
              </a:rPr>
              <a:t>YOU HAVE A PROBLEM:</a:t>
            </a:r>
          </a:p>
          <a:p>
            <a:pPr algn="ctr">
              <a:buFont typeface="Wingdings 2"/>
              <a:buNone/>
            </a:pPr>
            <a:r>
              <a:rPr lang="en-GB" sz="4000" dirty="0">
                <a:solidFill>
                  <a:srgbClr val="FF6600"/>
                </a:solidFill>
              </a:rPr>
              <a:t>TECHNICAL COMPETENCES DO NOT LAND YOU A JOB OR GUARANTEE SUCCESS! </a:t>
            </a:r>
          </a:p>
        </p:txBody>
      </p:sp>
    </p:spTree>
    <p:extLst>
      <p:ext uri="{BB962C8B-B14F-4D97-AF65-F5344CB8AC3E}">
        <p14:creationId xmlns:p14="http://schemas.microsoft.com/office/powerpoint/2010/main" val="1505565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839705B-179D-224F-84BE-884B2EC809EE}"/>
              </a:ext>
            </a:extLst>
          </p:cNvPr>
          <p:cNvSpPr/>
          <p:nvPr/>
        </p:nvSpPr>
        <p:spPr>
          <a:xfrm>
            <a:off x="539552" y="6381328"/>
            <a:ext cx="6002541" cy="369332"/>
          </a:xfrm>
          <a:prstGeom prst="rect">
            <a:avLst/>
          </a:prstGeom>
        </p:spPr>
        <p:txBody>
          <a:bodyPr wrap="none">
            <a:spAutoFit/>
          </a:bodyPr>
          <a:lstStyle/>
          <a:p>
            <a:r>
              <a:rPr lang="pt-PT" dirty="0" err="1"/>
              <a:t>Full</a:t>
            </a:r>
            <a:r>
              <a:rPr lang="pt-PT" dirty="0"/>
              <a:t> </a:t>
            </a:r>
            <a:r>
              <a:rPr lang="pt-PT" dirty="0" err="1"/>
              <a:t>article</a:t>
            </a:r>
            <a:r>
              <a:rPr lang="pt-PT" dirty="0"/>
              <a:t> in: </a:t>
            </a:r>
            <a:r>
              <a:rPr lang="pt-PT" dirty="0" err="1"/>
              <a:t>https</a:t>
            </a:r>
            <a:r>
              <a:rPr lang="pt-PT" dirty="0"/>
              <a:t>://</a:t>
            </a:r>
            <a:r>
              <a:rPr lang="pt-PT" dirty="0" err="1"/>
              <a:t>www.grammarly.com</a:t>
            </a:r>
            <a:r>
              <a:rPr lang="pt-PT" dirty="0"/>
              <a:t>/blog/soft-</a:t>
            </a:r>
            <a:r>
              <a:rPr lang="pt-PT" dirty="0" err="1"/>
              <a:t>skills</a:t>
            </a:r>
            <a:r>
              <a:rPr lang="pt-PT" dirty="0"/>
              <a:t>/</a:t>
            </a:r>
          </a:p>
        </p:txBody>
      </p:sp>
      <p:pic>
        <p:nvPicPr>
          <p:cNvPr id="6" name="Imagem 5">
            <a:extLst>
              <a:ext uri="{FF2B5EF4-FFF2-40B4-BE49-F238E27FC236}">
                <a16:creationId xmlns:a16="http://schemas.microsoft.com/office/drawing/2014/main" id="{7A69F699-FB1A-BC46-A77C-4BC832ADECA5}"/>
              </a:ext>
            </a:extLst>
          </p:cNvPr>
          <p:cNvPicPr>
            <a:picLocks noChangeAspect="1"/>
          </p:cNvPicPr>
          <p:nvPr/>
        </p:nvPicPr>
        <p:blipFill>
          <a:blip r:embed="rId2"/>
          <a:stretch>
            <a:fillRect/>
          </a:stretch>
        </p:blipFill>
        <p:spPr>
          <a:xfrm>
            <a:off x="0" y="1196752"/>
            <a:ext cx="9144000" cy="4176546"/>
          </a:xfrm>
          <a:prstGeom prst="rect">
            <a:avLst/>
          </a:prstGeom>
        </p:spPr>
      </p:pic>
    </p:spTree>
    <p:extLst>
      <p:ext uri="{BB962C8B-B14F-4D97-AF65-F5344CB8AC3E}">
        <p14:creationId xmlns:p14="http://schemas.microsoft.com/office/powerpoint/2010/main" val="1912608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ACC2A9B-B000-4A47-8B76-9FD2F45C38B1}"/>
              </a:ext>
            </a:extLst>
          </p:cNvPr>
          <p:cNvSpPr/>
          <p:nvPr/>
        </p:nvSpPr>
        <p:spPr>
          <a:xfrm>
            <a:off x="251520" y="6309320"/>
            <a:ext cx="8676456" cy="369332"/>
          </a:xfrm>
          <a:prstGeom prst="rect">
            <a:avLst/>
          </a:prstGeom>
        </p:spPr>
        <p:txBody>
          <a:bodyPr wrap="square">
            <a:spAutoFit/>
          </a:bodyPr>
          <a:lstStyle/>
          <a:p>
            <a:r>
              <a:rPr lang="pt-PT" dirty="0" err="1"/>
              <a:t>https</a:t>
            </a:r>
            <a:r>
              <a:rPr lang="pt-PT" dirty="0"/>
              <a:t>://</a:t>
            </a:r>
            <a:r>
              <a:rPr lang="pt-PT" dirty="0" err="1"/>
              <a:t>www.businessinsider.com</a:t>
            </a:r>
            <a:r>
              <a:rPr lang="pt-PT" dirty="0"/>
              <a:t>/soft-skills-leaders-need-for-success-2016-4</a:t>
            </a:r>
          </a:p>
        </p:txBody>
      </p:sp>
      <p:pic>
        <p:nvPicPr>
          <p:cNvPr id="4" name="Imagem 3">
            <a:extLst>
              <a:ext uri="{FF2B5EF4-FFF2-40B4-BE49-F238E27FC236}">
                <a16:creationId xmlns:a16="http://schemas.microsoft.com/office/drawing/2014/main" id="{DD80B37C-E058-B345-91B9-2EA2D312D34D}"/>
              </a:ext>
            </a:extLst>
          </p:cNvPr>
          <p:cNvPicPr>
            <a:picLocks noChangeAspect="1"/>
          </p:cNvPicPr>
          <p:nvPr/>
        </p:nvPicPr>
        <p:blipFill>
          <a:blip r:embed="rId2"/>
          <a:stretch>
            <a:fillRect/>
          </a:stretch>
        </p:blipFill>
        <p:spPr>
          <a:xfrm>
            <a:off x="251520" y="260648"/>
            <a:ext cx="8219773" cy="5688632"/>
          </a:xfrm>
          <a:prstGeom prst="rect">
            <a:avLst/>
          </a:prstGeom>
        </p:spPr>
      </p:pic>
    </p:spTree>
    <p:extLst>
      <p:ext uri="{BB962C8B-B14F-4D97-AF65-F5344CB8AC3E}">
        <p14:creationId xmlns:p14="http://schemas.microsoft.com/office/powerpoint/2010/main" val="3660505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6A4DBA0-31C5-0F4A-9DA9-AD735B485BA8}"/>
              </a:ext>
            </a:extLst>
          </p:cNvPr>
          <p:cNvSpPr/>
          <p:nvPr/>
        </p:nvSpPr>
        <p:spPr>
          <a:xfrm>
            <a:off x="395536" y="6309320"/>
            <a:ext cx="8424936" cy="369332"/>
          </a:xfrm>
          <a:prstGeom prst="rect">
            <a:avLst/>
          </a:prstGeom>
        </p:spPr>
        <p:txBody>
          <a:bodyPr wrap="square">
            <a:spAutoFit/>
          </a:bodyPr>
          <a:lstStyle/>
          <a:p>
            <a:r>
              <a:rPr lang="pt-PT" dirty="0" err="1"/>
              <a:t>https</a:t>
            </a:r>
            <a:r>
              <a:rPr lang="pt-PT" dirty="0"/>
              <a:t>://</a:t>
            </a:r>
            <a:r>
              <a:rPr lang="pt-PT" dirty="0" err="1"/>
              <a:t>www.siliconrepublic.com</a:t>
            </a:r>
            <a:r>
              <a:rPr lang="pt-PT" dirty="0"/>
              <a:t>/</a:t>
            </a:r>
            <a:r>
              <a:rPr lang="pt-PT" dirty="0" err="1"/>
              <a:t>advice</a:t>
            </a:r>
            <a:r>
              <a:rPr lang="pt-PT" dirty="0"/>
              <a:t>/soft-</a:t>
            </a:r>
            <a:r>
              <a:rPr lang="pt-PT" dirty="0" err="1"/>
              <a:t>skills</a:t>
            </a:r>
            <a:r>
              <a:rPr lang="pt-PT" dirty="0"/>
              <a:t>-</a:t>
            </a:r>
            <a:r>
              <a:rPr lang="pt-PT" dirty="0" err="1"/>
              <a:t>career-success</a:t>
            </a:r>
            <a:endParaRPr lang="pt-PT" dirty="0"/>
          </a:p>
        </p:txBody>
      </p:sp>
      <p:pic>
        <p:nvPicPr>
          <p:cNvPr id="4" name="Imagem 3">
            <a:extLst>
              <a:ext uri="{FF2B5EF4-FFF2-40B4-BE49-F238E27FC236}">
                <a16:creationId xmlns:a16="http://schemas.microsoft.com/office/drawing/2014/main" id="{A8C2CC1E-FE2F-D64A-872C-8ADC68254863}"/>
              </a:ext>
            </a:extLst>
          </p:cNvPr>
          <p:cNvPicPr>
            <a:picLocks noChangeAspect="1"/>
          </p:cNvPicPr>
          <p:nvPr/>
        </p:nvPicPr>
        <p:blipFill>
          <a:blip r:embed="rId2"/>
          <a:stretch>
            <a:fillRect/>
          </a:stretch>
        </p:blipFill>
        <p:spPr>
          <a:xfrm>
            <a:off x="1619672" y="0"/>
            <a:ext cx="5846922" cy="6026827"/>
          </a:xfrm>
          <a:prstGeom prst="rect">
            <a:avLst/>
          </a:prstGeom>
        </p:spPr>
      </p:pic>
    </p:spTree>
    <p:extLst>
      <p:ext uri="{BB962C8B-B14F-4D97-AF65-F5344CB8AC3E}">
        <p14:creationId xmlns:p14="http://schemas.microsoft.com/office/powerpoint/2010/main" val="119804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74581"/>
            <a:ext cx="9324528" cy="5429200"/>
          </a:xfrm>
        </p:spPr>
        <p:txBody>
          <a:bodyPr>
            <a:normAutofit fontScale="77500" lnSpcReduction="20000"/>
          </a:bodyPr>
          <a:lstStyle/>
          <a:p>
            <a:pPr lvl="0"/>
            <a:r>
              <a:rPr lang="en-US" sz="2400" u="sng" dirty="0">
                <a:hlinkClick r:id="rId2"/>
              </a:rPr>
              <a:t>http://www.businessmodelgeneration.com/canvas/bmc </a:t>
            </a:r>
            <a:r>
              <a:rPr lang="en-US" sz="2400" dirty="0"/>
              <a:t>Tools for Business Model Canvas</a:t>
            </a:r>
          </a:p>
          <a:p>
            <a:pPr marL="36576" lvl="0" indent="0">
              <a:buNone/>
            </a:pPr>
            <a:endParaRPr lang="en-US" sz="2400" dirty="0"/>
          </a:p>
          <a:p>
            <a:pPr lvl="0"/>
            <a:r>
              <a:rPr lang="en-US" sz="2400" u="sng" dirty="0">
                <a:hlinkClick r:id="rId2"/>
              </a:rPr>
              <a:t>https://www.entrepreneur.com/magazine </a:t>
            </a:r>
            <a:r>
              <a:rPr lang="en-US" sz="2400" dirty="0"/>
              <a:t>Entrepreneur Magazine </a:t>
            </a:r>
          </a:p>
          <a:p>
            <a:pPr marL="36576" lvl="0" indent="0">
              <a:buNone/>
            </a:pPr>
            <a:endParaRPr lang="en-US" sz="2400" dirty="0"/>
          </a:p>
          <a:p>
            <a:pPr lvl="0"/>
            <a:r>
              <a:rPr lang="en-US" sz="2400" u="sng" dirty="0">
                <a:hlinkClick r:id="rId2"/>
              </a:rPr>
              <a:t>http://www.forbes.com/entrepreneurs/#5ae45ac06ce7 </a:t>
            </a:r>
            <a:r>
              <a:rPr lang="en-US" sz="2400" dirty="0"/>
              <a:t>Forbes Magazine Entrepreneur Section </a:t>
            </a:r>
          </a:p>
          <a:p>
            <a:pPr marL="36576" lvl="0" indent="0">
              <a:buNone/>
            </a:pPr>
            <a:endParaRPr lang="en-US" sz="2400" dirty="0"/>
          </a:p>
          <a:p>
            <a:pPr lvl="0"/>
            <a:r>
              <a:rPr lang="en-US" sz="2400" u="sng" dirty="0">
                <a:hlinkClick r:id="rId2"/>
              </a:rPr>
              <a:t>http://www.eofire.com/podcast/ </a:t>
            </a:r>
            <a:r>
              <a:rPr lang="en-US" sz="2400" dirty="0"/>
              <a:t>ENTREPRENEUR ON FIRE PODCAST</a:t>
            </a:r>
          </a:p>
          <a:p>
            <a:pPr marL="36576" lvl="0" indent="0">
              <a:buNone/>
            </a:pPr>
            <a:endParaRPr lang="en-US" sz="2400" u="sng" dirty="0">
              <a:hlinkClick r:id="rId2"/>
            </a:endParaRPr>
          </a:p>
          <a:p>
            <a:pPr lvl="0"/>
            <a:r>
              <a:rPr lang="en-US" sz="2400" u="sng" dirty="0">
                <a:hlinkClick r:id="rId2"/>
              </a:rPr>
              <a:t>patentscope.wipo.int/search/en/search.jsf</a:t>
            </a:r>
            <a:r>
              <a:rPr lang="en-US" sz="2400" dirty="0"/>
              <a:t>  </a:t>
            </a:r>
            <a:r>
              <a:rPr lang="en-US" sz="2400" dirty="0" err="1"/>
              <a:t>Patente</a:t>
            </a:r>
            <a:r>
              <a:rPr lang="en-US" sz="2400" dirty="0"/>
              <a:t> Scope (base de dados do WIPO)</a:t>
            </a:r>
          </a:p>
          <a:p>
            <a:pPr marL="36576" lvl="0" indent="0">
              <a:buNone/>
            </a:pPr>
            <a:endParaRPr lang="en-US" sz="2400" dirty="0"/>
          </a:p>
          <a:p>
            <a:pPr lvl="0"/>
            <a:r>
              <a:rPr lang="en-US" sz="2400" u="sng" dirty="0">
                <a:hlinkClick r:id="rId3"/>
              </a:rPr>
              <a:t>worldwide.espacenet.com/?locale=en_</a:t>
            </a:r>
            <a:r>
              <a:rPr lang="en-US" sz="2400" dirty="0"/>
              <a:t>  EP </a:t>
            </a:r>
            <a:r>
              <a:rPr lang="en-US" sz="2400" dirty="0" err="1"/>
              <a:t>Espacenet</a:t>
            </a:r>
            <a:r>
              <a:rPr lang="en-US" sz="2400" dirty="0"/>
              <a:t> (base de dados do EPO)</a:t>
            </a:r>
          </a:p>
          <a:p>
            <a:pPr marL="36576" lvl="0" indent="0">
              <a:buNone/>
            </a:pPr>
            <a:endParaRPr lang="en-US" sz="2400" dirty="0"/>
          </a:p>
          <a:p>
            <a:pPr lvl="0"/>
            <a:r>
              <a:rPr lang="en-US" sz="2400" u="sng" dirty="0">
                <a:hlinkClick r:id="rId4"/>
              </a:rPr>
              <a:t>www.iapmei.pt</a:t>
            </a:r>
            <a:r>
              <a:rPr lang="en-US" sz="2400" dirty="0"/>
              <a:t> </a:t>
            </a:r>
            <a:r>
              <a:rPr lang="en-US" sz="2400" dirty="0" err="1"/>
              <a:t>Instituto</a:t>
            </a:r>
            <a:r>
              <a:rPr lang="en-US" sz="2400" dirty="0"/>
              <a:t> de </a:t>
            </a:r>
            <a:r>
              <a:rPr lang="en-US" sz="2400" dirty="0" err="1"/>
              <a:t>Apoio</a:t>
            </a:r>
            <a:r>
              <a:rPr lang="en-US" sz="2400" dirty="0"/>
              <a:t> </a:t>
            </a:r>
            <a:r>
              <a:rPr lang="en-US" sz="2400" dirty="0" err="1"/>
              <a:t>às</a:t>
            </a:r>
            <a:r>
              <a:rPr lang="en-US" sz="2400" dirty="0"/>
              <a:t> </a:t>
            </a:r>
            <a:r>
              <a:rPr lang="en-US" sz="2400" dirty="0" err="1"/>
              <a:t>Pequenas</a:t>
            </a:r>
            <a:r>
              <a:rPr lang="en-US" sz="2400" dirty="0"/>
              <a:t> e </a:t>
            </a:r>
            <a:r>
              <a:rPr lang="en-US" sz="2400" dirty="0" err="1"/>
              <a:t>Médias</a:t>
            </a:r>
            <a:r>
              <a:rPr lang="en-US" sz="2400" dirty="0"/>
              <a:t> </a:t>
            </a:r>
            <a:r>
              <a:rPr lang="en-US" sz="2400" dirty="0" err="1"/>
              <a:t>Empresas</a:t>
            </a:r>
            <a:r>
              <a:rPr lang="en-US" sz="2400" dirty="0"/>
              <a:t> e </a:t>
            </a:r>
            <a:r>
              <a:rPr lang="en-US" sz="2400" dirty="0" err="1"/>
              <a:t>Inovação</a:t>
            </a:r>
            <a:endParaRPr lang="en-US" sz="2400" dirty="0"/>
          </a:p>
          <a:p>
            <a:pPr marL="36576" lvl="0" indent="0">
              <a:buNone/>
            </a:pPr>
            <a:endParaRPr lang="en-US" sz="2400" dirty="0"/>
          </a:p>
          <a:p>
            <a:pPr lvl="0"/>
            <a:r>
              <a:rPr lang="en-US" sz="2400" u="sng" dirty="0">
                <a:hlinkClick r:id="rId5"/>
              </a:rPr>
              <a:t>www.inpi.pt</a:t>
            </a:r>
            <a:r>
              <a:rPr lang="en-US" sz="2400" dirty="0"/>
              <a:t> </a:t>
            </a:r>
            <a:r>
              <a:rPr lang="en-US" sz="2400" dirty="0" err="1"/>
              <a:t>Instituto</a:t>
            </a:r>
            <a:r>
              <a:rPr lang="en-US" sz="2400" dirty="0"/>
              <a:t> </a:t>
            </a:r>
            <a:r>
              <a:rPr lang="en-US" sz="2400" dirty="0" err="1"/>
              <a:t>Nacional</a:t>
            </a:r>
            <a:r>
              <a:rPr lang="en-US" sz="2400" dirty="0"/>
              <a:t> da </a:t>
            </a:r>
            <a:r>
              <a:rPr lang="en-US" sz="2400" dirty="0" err="1"/>
              <a:t>Propriedade</a:t>
            </a:r>
            <a:r>
              <a:rPr lang="en-US" sz="2400" dirty="0"/>
              <a:t> Industrial (INPI)</a:t>
            </a:r>
          </a:p>
          <a:p>
            <a:pPr lvl="0"/>
            <a:endParaRPr lang="en-US" sz="2400" dirty="0"/>
          </a:p>
          <a:p>
            <a:endParaRPr lang="en-US" sz="2400" dirty="0"/>
          </a:p>
        </p:txBody>
      </p:sp>
      <p:sp>
        <p:nvSpPr>
          <p:cNvPr id="4" name="Title 1"/>
          <p:cNvSpPr>
            <a:spLocks noGrp="1"/>
          </p:cNvSpPr>
          <p:nvPr>
            <p:ph type="title"/>
          </p:nvPr>
        </p:nvSpPr>
        <p:spPr>
          <a:xfrm>
            <a:off x="426417" y="26805"/>
            <a:ext cx="8283480" cy="1143000"/>
          </a:xfrm>
        </p:spPr>
        <p:txBody>
          <a:bodyPr>
            <a:normAutofit/>
          </a:bodyPr>
          <a:lstStyle/>
          <a:p>
            <a:r>
              <a:rPr lang="en-GB" b="1" dirty="0"/>
              <a:t>LINKS YOU SHOULD CHECK</a:t>
            </a:r>
          </a:p>
        </p:txBody>
      </p:sp>
    </p:spTree>
    <p:extLst>
      <p:ext uri="{BB962C8B-B14F-4D97-AF65-F5344CB8AC3E}">
        <p14:creationId xmlns:p14="http://schemas.microsoft.com/office/powerpoint/2010/main" val="423603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74638"/>
            <a:ext cx="8305800" cy="1143000"/>
          </a:xfrm>
        </p:spPr>
        <p:txBody>
          <a:bodyPr>
            <a:normAutofit/>
          </a:bodyPr>
          <a:lstStyle/>
          <a:p>
            <a:r>
              <a:rPr lang="en-GB" dirty="0"/>
              <a:t>SOFT SKILLS = SMART SKILLS</a:t>
            </a:r>
          </a:p>
        </p:txBody>
      </p:sp>
      <p:sp>
        <p:nvSpPr>
          <p:cNvPr id="5" name="Content Placeholder 2"/>
          <p:cNvSpPr>
            <a:spLocks noGrp="1"/>
          </p:cNvSpPr>
          <p:nvPr>
            <p:ph idx="4294967295"/>
          </p:nvPr>
        </p:nvSpPr>
        <p:spPr>
          <a:xfrm>
            <a:off x="228600" y="1600200"/>
            <a:ext cx="8915400" cy="4525963"/>
          </a:xfrm>
        </p:spPr>
        <p:txBody>
          <a:bodyPr>
            <a:noAutofit/>
          </a:bodyPr>
          <a:lstStyle/>
          <a:p>
            <a:pPr>
              <a:buNone/>
            </a:pPr>
            <a:r>
              <a:rPr lang="en-GB" sz="2800" dirty="0">
                <a:solidFill>
                  <a:srgbClr val="FF6600"/>
                </a:solidFill>
              </a:rPr>
              <a:t>Major skills employers look for/successful people have:</a:t>
            </a:r>
          </a:p>
          <a:p>
            <a:pPr>
              <a:buNone/>
            </a:pPr>
            <a:endParaRPr lang="en-GB" sz="2800" dirty="0">
              <a:solidFill>
                <a:srgbClr val="FF6600"/>
              </a:solidFill>
            </a:endParaRPr>
          </a:p>
          <a:p>
            <a:pPr marL="493776" indent="-457200">
              <a:buAutoNum type="arabicPeriod"/>
            </a:pPr>
            <a:r>
              <a:rPr lang="en-GB" sz="2800" dirty="0"/>
              <a:t>Know how &amp; technical competencies (25%)</a:t>
            </a:r>
          </a:p>
          <a:p>
            <a:pPr marL="493776" indent="-457200">
              <a:buAutoNum type="arabicPeriod"/>
            </a:pPr>
            <a:r>
              <a:rPr lang="en-GB" sz="2800" dirty="0"/>
              <a:t>Project management skills (23%)</a:t>
            </a:r>
          </a:p>
          <a:p>
            <a:pPr marL="493776" indent="-457200">
              <a:buAutoNum type="arabicPeriod"/>
            </a:pPr>
            <a:r>
              <a:rPr lang="en-GB" sz="2800" dirty="0"/>
              <a:t>Top verbal and written communication(15%)</a:t>
            </a:r>
          </a:p>
          <a:p>
            <a:pPr marL="493776" indent="-457200">
              <a:buAutoNum type="arabicPeriod"/>
            </a:pPr>
            <a:r>
              <a:rPr lang="en-GB" sz="2800" dirty="0"/>
              <a:t>Organizational skills (14%)</a:t>
            </a:r>
          </a:p>
          <a:p>
            <a:pPr marL="493776" indent="-457200">
              <a:buAutoNum type="arabicPeriod"/>
            </a:pPr>
            <a:r>
              <a:rPr lang="en-GB" sz="2800" dirty="0"/>
              <a:t>Interpersonal relationship skills (13%)</a:t>
            </a:r>
          </a:p>
          <a:p>
            <a:pPr marL="493776" indent="-457200">
              <a:buAutoNum type="arabicPeriod"/>
            </a:pPr>
            <a:r>
              <a:rPr lang="en-GB" sz="2800" dirty="0"/>
              <a:t>Resilience</a:t>
            </a:r>
          </a:p>
        </p:txBody>
      </p:sp>
    </p:spTree>
    <p:extLst>
      <p:ext uri="{BB962C8B-B14F-4D97-AF65-F5344CB8AC3E}">
        <p14:creationId xmlns:p14="http://schemas.microsoft.com/office/powerpoint/2010/main" val="16784983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76200"/>
            <a:ext cx="8305800" cy="1143000"/>
          </a:xfrm>
        </p:spPr>
        <p:txBody>
          <a:bodyPr>
            <a:normAutofit/>
          </a:bodyPr>
          <a:lstStyle/>
          <a:p>
            <a:r>
              <a:rPr lang="en-GB" dirty="0"/>
              <a:t>SOFT SKILLS = SMART SKILLS</a:t>
            </a:r>
          </a:p>
        </p:txBody>
      </p:sp>
      <p:sp>
        <p:nvSpPr>
          <p:cNvPr id="3" name="Content Placeholder 2"/>
          <p:cNvSpPr>
            <a:spLocks noGrp="1"/>
          </p:cNvSpPr>
          <p:nvPr>
            <p:ph idx="4294967295"/>
          </p:nvPr>
        </p:nvSpPr>
        <p:spPr>
          <a:xfrm>
            <a:off x="228600" y="1066800"/>
            <a:ext cx="8915400" cy="5791200"/>
          </a:xfrm>
        </p:spPr>
        <p:txBody>
          <a:bodyPr>
            <a:noAutofit/>
          </a:bodyPr>
          <a:lstStyle/>
          <a:p>
            <a:pPr marL="493776" indent="-457200">
              <a:buAutoNum type="arabicPeriod"/>
            </a:pPr>
            <a:r>
              <a:rPr lang="en-GB" sz="2800" dirty="0">
                <a:solidFill>
                  <a:srgbClr val="000000"/>
                </a:solidFill>
              </a:rPr>
              <a:t>Written Communication</a:t>
            </a:r>
          </a:p>
          <a:p>
            <a:pPr marL="493776" indent="-457200">
              <a:buAutoNum type="arabicPeriod"/>
            </a:pPr>
            <a:r>
              <a:rPr lang="en-GB" sz="2800" dirty="0">
                <a:solidFill>
                  <a:srgbClr val="000000"/>
                </a:solidFill>
              </a:rPr>
              <a:t>Verbal Communication</a:t>
            </a:r>
          </a:p>
          <a:p>
            <a:pPr marL="493776" indent="-457200">
              <a:buAutoNum type="arabicPeriod"/>
            </a:pPr>
            <a:r>
              <a:rPr lang="en-GB" sz="2800" dirty="0">
                <a:solidFill>
                  <a:srgbClr val="000000"/>
                </a:solidFill>
              </a:rPr>
              <a:t>Different languages</a:t>
            </a:r>
          </a:p>
          <a:p>
            <a:pPr marL="493776" indent="-457200">
              <a:buAutoNum type="arabicPeriod"/>
            </a:pPr>
            <a:r>
              <a:rPr lang="en-GB" sz="2800" dirty="0">
                <a:solidFill>
                  <a:srgbClr val="000000"/>
                </a:solidFill>
              </a:rPr>
              <a:t>Management by goals</a:t>
            </a:r>
          </a:p>
          <a:p>
            <a:pPr marL="493776" indent="-457200">
              <a:buAutoNum type="arabicPeriod"/>
            </a:pPr>
            <a:r>
              <a:rPr lang="en-GB" sz="2800" dirty="0">
                <a:solidFill>
                  <a:srgbClr val="000000"/>
                </a:solidFill>
              </a:rPr>
              <a:t>Emotional </a:t>
            </a:r>
            <a:r>
              <a:rPr lang="en-GB" sz="2800" dirty="0" err="1">
                <a:solidFill>
                  <a:srgbClr val="000000"/>
                </a:solidFill>
              </a:rPr>
              <a:t>Inteligence</a:t>
            </a:r>
            <a:r>
              <a:rPr lang="en-GB" sz="2800" dirty="0">
                <a:solidFill>
                  <a:srgbClr val="000000"/>
                </a:solidFill>
              </a:rPr>
              <a:t> &amp; Conflict management</a:t>
            </a:r>
          </a:p>
          <a:p>
            <a:pPr marL="493776" indent="-457200">
              <a:buAutoNum type="arabicPeriod"/>
            </a:pPr>
            <a:r>
              <a:rPr lang="en-GB" sz="2800" dirty="0">
                <a:solidFill>
                  <a:srgbClr val="000000"/>
                </a:solidFill>
              </a:rPr>
              <a:t>Entrepreneurship &amp; Failure management</a:t>
            </a:r>
          </a:p>
          <a:p>
            <a:pPr marL="493776" indent="-457200">
              <a:buAutoNum type="arabicPeriod"/>
            </a:pPr>
            <a:r>
              <a:rPr lang="en-GB" sz="2800" dirty="0">
                <a:solidFill>
                  <a:srgbClr val="000000"/>
                </a:solidFill>
              </a:rPr>
              <a:t>Leadership and Team management</a:t>
            </a:r>
          </a:p>
          <a:p>
            <a:pPr marL="493776" indent="-457200">
              <a:buAutoNum type="arabicPeriod"/>
            </a:pPr>
            <a:r>
              <a:rPr lang="en-GB" sz="2800" dirty="0">
                <a:solidFill>
                  <a:srgbClr val="000000"/>
                </a:solidFill>
              </a:rPr>
              <a:t>Critical analysis</a:t>
            </a:r>
          </a:p>
          <a:p>
            <a:pPr marL="493776" indent="-457200">
              <a:buAutoNum type="arabicPeriod"/>
            </a:pPr>
            <a:r>
              <a:rPr lang="en-GB" sz="2800" dirty="0">
                <a:solidFill>
                  <a:srgbClr val="000000"/>
                </a:solidFill>
              </a:rPr>
              <a:t>Negotiation Skills</a:t>
            </a:r>
          </a:p>
          <a:p>
            <a:pPr marL="493776" indent="-457200">
              <a:buAutoNum type="arabicPeriod"/>
            </a:pPr>
            <a:r>
              <a:rPr lang="en-GB" sz="2800" dirty="0">
                <a:solidFill>
                  <a:srgbClr val="000000"/>
                </a:solidFill>
              </a:rPr>
              <a:t>Innovation &amp; continuous learning</a:t>
            </a:r>
            <a:endParaRPr lang="en-GB" sz="2800" dirty="0"/>
          </a:p>
          <a:p>
            <a:pPr marL="493776" indent="-457200">
              <a:buAutoNum type="arabicPeriod"/>
            </a:pPr>
            <a:r>
              <a:rPr lang="en-GB" sz="2800" dirty="0"/>
              <a:t>Knowledge management</a:t>
            </a:r>
          </a:p>
          <a:p>
            <a:pPr marL="493776" indent="-457200">
              <a:buAutoNum type="arabicPeriod"/>
            </a:pPr>
            <a:endParaRPr lang="en-GB" sz="2800" dirty="0">
              <a:solidFill>
                <a:srgbClr val="FFFFFF"/>
              </a:solidFill>
            </a:endParaRPr>
          </a:p>
        </p:txBody>
      </p:sp>
      <p:sp>
        <p:nvSpPr>
          <p:cNvPr id="5" name="TextBox 4"/>
          <p:cNvSpPr txBox="1"/>
          <p:nvPr/>
        </p:nvSpPr>
        <p:spPr>
          <a:xfrm>
            <a:off x="4876800" y="1165223"/>
            <a:ext cx="3581400" cy="461665"/>
          </a:xfrm>
          <a:prstGeom prst="rect">
            <a:avLst/>
          </a:prstGeom>
          <a:noFill/>
        </p:spPr>
        <p:txBody>
          <a:bodyPr wrap="square" rtlCol="0">
            <a:spAutoFit/>
          </a:bodyPr>
          <a:lstStyle/>
          <a:p>
            <a:r>
              <a:rPr lang="en-GB" sz="2400" dirty="0">
                <a:solidFill>
                  <a:srgbClr val="FF6600"/>
                </a:solidFill>
              </a:rPr>
              <a:t>K2B e SWOT</a:t>
            </a:r>
          </a:p>
        </p:txBody>
      </p:sp>
      <p:sp>
        <p:nvSpPr>
          <p:cNvPr id="6" name="TextBox 5"/>
          <p:cNvSpPr txBox="1"/>
          <p:nvPr/>
        </p:nvSpPr>
        <p:spPr>
          <a:xfrm>
            <a:off x="4876800" y="1668025"/>
            <a:ext cx="3048000" cy="461665"/>
          </a:xfrm>
          <a:prstGeom prst="rect">
            <a:avLst/>
          </a:prstGeom>
          <a:noFill/>
        </p:spPr>
        <p:txBody>
          <a:bodyPr wrap="square" rtlCol="0">
            <a:spAutoFit/>
          </a:bodyPr>
          <a:lstStyle/>
          <a:p>
            <a:r>
              <a:rPr lang="en-GB" sz="2400" dirty="0">
                <a:solidFill>
                  <a:srgbClr val="FF6600"/>
                </a:solidFill>
              </a:rPr>
              <a:t>K2B, </a:t>
            </a:r>
            <a:r>
              <a:rPr lang="en-GB" sz="2400" dirty="0" err="1">
                <a:solidFill>
                  <a:srgbClr val="FF6600"/>
                </a:solidFill>
              </a:rPr>
              <a:t>Pitchs</a:t>
            </a:r>
            <a:r>
              <a:rPr lang="en-GB" sz="2400" dirty="0">
                <a:solidFill>
                  <a:srgbClr val="FF6600"/>
                </a:solidFill>
              </a:rPr>
              <a:t> &amp; Cases</a:t>
            </a:r>
          </a:p>
        </p:txBody>
      </p:sp>
      <p:sp>
        <p:nvSpPr>
          <p:cNvPr id="7" name="TextBox 6"/>
          <p:cNvSpPr txBox="1"/>
          <p:nvPr/>
        </p:nvSpPr>
        <p:spPr>
          <a:xfrm>
            <a:off x="4876800" y="2734825"/>
            <a:ext cx="3048000" cy="461665"/>
          </a:xfrm>
          <a:prstGeom prst="rect">
            <a:avLst/>
          </a:prstGeom>
          <a:noFill/>
        </p:spPr>
        <p:txBody>
          <a:bodyPr wrap="square" rtlCol="0">
            <a:spAutoFit/>
          </a:bodyPr>
          <a:lstStyle/>
          <a:p>
            <a:r>
              <a:rPr lang="en-GB" sz="2400" dirty="0">
                <a:solidFill>
                  <a:srgbClr val="FF6600"/>
                </a:solidFill>
              </a:rPr>
              <a:t>IETT</a:t>
            </a:r>
          </a:p>
        </p:txBody>
      </p:sp>
      <p:sp>
        <p:nvSpPr>
          <p:cNvPr id="8" name="TextBox 7"/>
          <p:cNvSpPr txBox="1"/>
          <p:nvPr/>
        </p:nvSpPr>
        <p:spPr>
          <a:xfrm>
            <a:off x="8279432" y="3140968"/>
            <a:ext cx="1981200" cy="461665"/>
          </a:xfrm>
          <a:prstGeom prst="rect">
            <a:avLst/>
          </a:prstGeom>
          <a:noFill/>
        </p:spPr>
        <p:txBody>
          <a:bodyPr wrap="square" rtlCol="0">
            <a:spAutoFit/>
          </a:bodyPr>
          <a:lstStyle/>
          <a:p>
            <a:r>
              <a:rPr lang="en-GB" sz="2400" dirty="0">
                <a:solidFill>
                  <a:srgbClr val="FF6600"/>
                </a:solidFill>
              </a:rPr>
              <a:t>K2B</a:t>
            </a:r>
          </a:p>
        </p:txBody>
      </p:sp>
      <p:sp>
        <p:nvSpPr>
          <p:cNvPr id="9" name="TextBox 8"/>
          <p:cNvSpPr txBox="1"/>
          <p:nvPr/>
        </p:nvSpPr>
        <p:spPr>
          <a:xfrm>
            <a:off x="4876800" y="2273160"/>
            <a:ext cx="990600" cy="461665"/>
          </a:xfrm>
          <a:prstGeom prst="rect">
            <a:avLst/>
          </a:prstGeom>
          <a:noFill/>
        </p:spPr>
        <p:txBody>
          <a:bodyPr wrap="square" rtlCol="0">
            <a:spAutoFit/>
          </a:bodyPr>
          <a:lstStyle/>
          <a:p>
            <a:r>
              <a:rPr lang="en-GB" sz="2400" dirty="0">
                <a:solidFill>
                  <a:srgbClr val="FF6600"/>
                </a:solidFill>
              </a:rPr>
              <a:t>IETT</a:t>
            </a:r>
          </a:p>
        </p:txBody>
      </p:sp>
      <p:sp>
        <p:nvSpPr>
          <p:cNvPr id="10" name="TextBox 9"/>
          <p:cNvSpPr txBox="1"/>
          <p:nvPr/>
        </p:nvSpPr>
        <p:spPr>
          <a:xfrm>
            <a:off x="8321352" y="3573016"/>
            <a:ext cx="1219200" cy="461665"/>
          </a:xfrm>
          <a:prstGeom prst="rect">
            <a:avLst/>
          </a:prstGeom>
          <a:noFill/>
        </p:spPr>
        <p:txBody>
          <a:bodyPr wrap="square" rtlCol="0">
            <a:spAutoFit/>
          </a:bodyPr>
          <a:lstStyle/>
          <a:p>
            <a:r>
              <a:rPr lang="en-GB" sz="2400" dirty="0">
                <a:solidFill>
                  <a:srgbClr val="FF6600"/>
                </a:solidFill>
              </a:rPr>
              <a:t>IETT</a:t>
            </a:r>
          </a:p>
        </p:txBody>
      </p:sp>
      <p:sp>
        <p:nvSpPr>
          <p:cNvPr id="11" name="TextBox 10"/>
          <p:cNvSpPr txBox="1"/>
          <p:nvPr/>
        </p:nvSpPr>
        <p:spPr>
          <a:xfrm>
            <a:off x="6521152" y="4191000"/>
            <a:ext cx="1219200" cy="461665"/>
          </a:xfrm>
          <a:prstGeom prst="rect">
            <a:avLst/>
          </a:prstGeom>
          <a:noFill/>
        </p:spPr>
        <p:txBody>
          <a:bodyPr wrap="square" rtlCol="0">
            <a:spAutoFit/>
          </a:bodyPr>
          <a:lstStyle/>
          <a:p>
            <a:r>
              <a:rPr lang="en-GB" sz="2400" dirty="0">
                <a:solidFill>
                  <a:srgbClr val="FF6600"/>
                </a:solidFill>
              </a:rPr>
              <a:t>K2B</a:t>
            </a:r>
          </a:p>
        </p:txBody>
      </p:sp>
      <p:sp>
        <p:nvSpPr>
          <p:cNvPr id="12" name="TextBox 11"/>
          <p:cNvSpPr txBox="1"/>
          <p:nvPr/>
        </p:nvSpPr>
        <p:spPr>
          <a:xfrm>
            <a:off x="4876800" y="4724400"/>
            <a:ext cx="2071464" cy="461665"/>
          </a:xfrm>
          <a:prstGeom prst="rect">
            <a:avLst/>
          </a:prstGeom>
          <a:noFill/>
        </p:spPr>
        <p:txBody>
          <a:bodyPr wrap="square" rtlCol="0">
            <a:spAutoFit/>
          </a:bodyPr>
          <a:lstStyle/>
          <a:p>
            <a:r>
              <a:rPr lang="en-GB" sz="2400" dirty="0">
                <a:solidFill>
                  <a:srgbClr val="FF6600"/>
                </a:solidFill>
              </a:rPr>
              <a:t>Case Studies</a:t>
            </a:r>
          </a:p>
        </p:txBody>
      </p:sp>
      <p:sp>
        <p:nvSpPr>
          <p:cNvPr id="13" name="TextBox 12"/>
          <p:cNvSpPr txBox="1"/>
          <p:nvPr/>
        </p:nvSpPr>
        <p:spPr>
          <a:xfrm>
            <a:off x="4876800" y="5253335"/>
            <a:ext cx="3886200" cy="461665"/>
          </a:xfrm>
          <a:prstGeom prst="rect">
            <a:avLst/>
          </a:prstGeom>
          <a:noFill/>
        </p:spPr>
        <p:txBody>
          <a:bodyPr wrap="square" rtlCol="0">
            <a:spAutoFit/>
          </a:bodyPr>
          <a:lstStyle/>
          <a:p>
            <a:r>
              <a:rPr lang="en-GB" sz="2400" dirty="0">
                <a:solidFill>
                  <a:srgbClr val="FF6600"/>
                </a:solidFill>
              </a:rPr>
              <a:t>IETT, K2B, </a:t>
            </a:r>
            <a:r>
              <a:rPr lang="en-GB" sz="2400" dirty="0" err="1">
                <a:solidFill>
                  <a:srgbClr val="FF6600"/>
                </a:solidFill>
              </a:rPr>
              <a:t>Casos</a:t>
            </a:r>
            <a:endParaRPr lang="en-GB" sz="2400" dirty="0">
              <a:solidFill>
                <a:srgbClr val="FF6600"/>
              </a:solidFill>
            </a:endParaRPr>
          </a:p>
        </p:txBody>
      </p:sp>
      <p:sp>
        <p:nvSpPr>
          <p:cNvPr id="14" name="TextBox 13"/>
          <p:cNvSpPr txBox="1"/>
          <p:nvPr/>
        </p:nvSpPr>
        <p:spPr>
          <a:xfrm>
            <a:off x="6228184" y="5755465"/>
            <a:ext cx="990600" cy="461665"/>
          </a:xfrm>
          <a:prstGeom prst="rect">
            <a:avLst/>
          </a:prstGeom>
          <a:noFill/>
        </p:spPr>
        <p:txBody>
          <a:bodyPr wrap="square" rtlCol="0">
            <a:spAutoFit/>
          </a:bodyPr>
          <a:lstStyle/>
          <a:p>
            <a:r>
              <a:rPr lang="en-GB" sz="2400" dirty="0">
                <a:solidFill>
                  <a:srgbClr val="FF6600"/>
                </a:solidFill>
              </a:rPr>
              <a:t>IETT</a:t>
            </a:r>
          </a:p>
        </p:txBody>
      </p:sp>
      <p:sp>
        <p:nvSpPr>
          <p:cNvPr id="15" name="TextBox 14"/>
          <p:cNvSpPr txBox="1"/>
          <p:nvPr/>
        </p:nvSpPr>
        <p:spPr>
          <a:xfrm>
            <a:off x="4953000" y="6217130"/>
            <a:ext cx="990600" cy="461665"/>
          </a:xfrm>
          <a:prstGeom prst="rect">
            <a:avLst/>
          </a:prstGeom>
          <a:noFill/>
        </p:spPr>
        <p:txBody>
          <a:bodyPr wrap="square" rtlCol="0">
            <a:spAutoFit/>
          </a:bodyPr>
          <a:lstStyle/>
          <a:p>
            <a:r>
              <a:rPr lang="en-GB" sz="2400" dirty="0">
                <a:solidFill>
                  <a:srgbClr val="FF6600"/>
                </a:solidFill>
              </a:rPr>
              <a:t>IETT</a:t>
            </a:r>
          </a:p>
        </p:txBody>
      </p:sp>
    </p:spTree>
    <p:extLst>
      <p:ext uri="{BB962C8B-B14F-4D97-AF65-F5344CB8AC3E}">
        <p14:creationId xmlns:p14="http://schemas.microsoft.com/office/powerpoint/2010/main" val="17075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25413"/>
            <a:ext cx="8305800" cy="1143000"/>
          </a:xfrm>
        </p:spPr>
        <p:txBody>
          <a:bodyPr>
            <a:normAutofit/>
          </a:bodyPr>
          <a:lstStyle/>
          <a:p>
            <a:r>
              <a:rPr lang="en-GB" b="1" dirty="0"/>
              <a:t>SOFT SKILLS = SMART SKILLS</a:t>
            </a:r>
          </a:p>
        </p:txBody>
      </p:sp>
      <p:sp>
        <p:nvSpPr>
          <p:cNvPr id="4" name="Content Placeholder 3"/>
          <p:cNvSpPr>
            <a:spLocks noGrp="1"/>
          </p:cNvSpPr>
          <p:nvPr>
            <p:ph idx="4294967295"/>
          </p:nvPr>
        </p:nvSpPr>
        <p:spPr>
          <a:xfrm>
            <a:off x="0" y="1600200"/>
            <a:ext cx="8229600" cy="4525963"/>
          </a:xfrm>
        </p:spPr>
        <p:txBody>
          <a:bodyPr/>
          <a:lstStyle/>
          <a:p>
            <a:pPr marL="36576" indent="0">
              <a:buNone/>
            </a:pPr>
            <a:r>
              <a:rPr lang="en-US" dirty="0">
                <a:solidFill>
                  <a:schemeClr val="accent1">
                    <a:lumMod val="50000"/>
                  </a:schemeClr>
                </a:solidFill>
              </a:rPr>
              <a:t>THIS IS WHY WE WILL PUSH YOU OUT OF THE BOX, OUT OF YOUR CONFORT ZONE!</a:t>
            </a:r>
          </a:p>
          <a:p>
            <a:pPr marL="36576" indent="0" algn="ctr">
              <a:buNone/>
            </a:pPr>
            <a:endParaRPr lang="en-US" b="1" dirty="0">
              <a:solidFill>
                <a:srgbClr val="FF0000"/>
              </a:solidFill>
            </a:endParaRPr>
          </a:p>
          <a:p>
            <a:pPr marL="36576" indent="0" algn="ctr">
              <a:buNone/>
            </a:pPr>
            <a:r>
              <a:rPr lang="en-US" b="1" dirty="0">
                <a:solidFill>
                  <a:srgbClr val="FF0000"/>
                </a:solidFill>
              </a:rPr>
              <a:t>LEARNING BEGINS WHEN YOU FEEL UNCONFORTABLE</a:t>
            </a:r>
            <a:r>
              <a:rPr lang="is-IS"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716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1574800"/>
            <a:ext cx="7937500" cy="1569660"/>
          </a:xfrm>
          <a:prstGeom prst="rect">
            <a:avLst/>
          </a:prstGeom>
          <a:noFill/>
        </p:spPr>
        <p:txBody>
          <a:bodyPr wrap="square" rtlCol="0">
            <a:spAutoFit/>
          </a:bodyPr>
          <a:lstStyle/>
          <a:p>
            <a:pPr algn="ctr" defTabSz="455900"/>
            <a:r>
              <a:rPr lang="en-GB" sz="4800" b="1" dirty="0">
                <a:solidFill>
                  <a:srgbClr val="FFFFFF"/>
                </a:solidFill>
                <a:latin typeface="Gill Sans"/>
                <a:ea typeface="ヒラギノ角ゴ ProN W3"/>
                <a:cs typeface="ヒラギノ角ゴ ProN W3"/>
              </a:rPr>
              <a:t>DO YOU THINK I AM CRAZY?</a:t>
            </a:r>
          </a:p>
        </p:txBody>
      </p:sp>
    </p:spTree>
    <p:extLst>
      <p:ext uri="{BB962C8B-B14F-4D97-AF65-F5344CB8AC3E}">
        <p14:creationId xmlns:p14="http://schemas.microsoft.com/office/powerpoint/2010/main" val="10839379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787" y="-27384"/>
            <a:ext cx="7467600" cy="1143000"/>
          </a:xfrm>
        </p:spPr>
        <p:txBody>
          <a:bodyPr/>
          <a:lstStyle/>
          <a:p>
            <a:pPr algn="ctr"/>
            <a:r>
              <a:rPr lang="en-GB" dirty="0"/>
              <a:t>MY CHALLENGE TO YOU!</a:t>
            </a:r>
          </a:p>
        </p:txBody>
      </p:sp>
      <p:pic>
        <p:nvPicPr>
          <p:cNvPr id="6" name="YouTube - Think Different.mp4">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899592" y="1052736"/>
            <a:ext cx="7467600" cy="56007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HOW WILL WE EVALUATE YOU?</a:t>
            </a:r>
          </a:p>
        </p:txBody>
      </p:sp>
      <p:sp>
        <p:nvSpPr>
          <p:cNvPr id="3" name="Content Placeholder 2"/>
          <p:cNvSpPr>
            <a:spLocks noGrp="1"/>
          </p:cNvSpPr>
          <p:nvPr>
            <p:ph idx="1"/>
          </p:nvPr>
        </p:nvSpPr>
        <p:spPr>
          <a:xfrm>
            <a:off x="457200" y="1600200"/>
            <a:ext cx="8435280" cy="4525963"/>
          </a:xfrm>
        </p:spPr>
        <p:txBody>
          <a:bodyPr>
            <a:normAutofit fontScale="77500" lnSpcReduction="20000"/>
          </a:bodyPr>
          <a:lstStyle/>
          <a:p>
            <a:r>
              <a:rPr lang="en-US" dirty="0"/>
              <a:t>Well</a:t>
            </a:r>
            <a:r>
              <a:rPr lang="is-IS" dirty="0"/>
              <a:t>… This is still a class and this is still College so we need grades!</a:t>
            </a:r>
          </a:p>
          <a:p>
            <a:r>
              <a:rPr lang="is-IS" dirty="0"/>
              <a:t>Continuous (really!) evaluation = Compulsory presence </a:t>
            </a:r>
          </a:p>
          <a:p>
            <a:r>
              <a:rPr lang="is-IS" dirty="0"/>
              <a:t>Soft skills development – </a:t>
            </a:r>
            <a:r>
              <a:rPr lang="en-GB" dirty="0"/>
              <a:t>Communication, participation, argumentation &amp; evolution </a:t>
            </a:r>
          </a:p>
          <a:p>
            <a:endParaRPr lang="en-GB" dirty="0"/>
          </a:p>
          <a:p>
            <a:r>
              <a:rPr lang="en-GB" b="1" dirty="0">
                <a:solidFill>
                  <a:srgbClr val="FF0000"/>
                </a:solidFill>
              </a:rPr>
              <a:t>K2B Project – 3 PITCHs (team)</a:t>
            </a:r>
          </a:p>
          <a:p>
            <a:r>
              <a:rPr lang="en-GB" b="1" dirty="0">
                <a:solidFill>
                  <a:srgbClr val="FF0000"/>
                </a:solidFill>
              </a:rPr>
              <a:t>Individual PITCH (2 min/free subject)</a:t>
            </a:r>
          </a:p>
          <a:p>
            <a:r>
              <a:rPr lang="pt-PT" b="1" dirty="0" err="1">
                <a:solidFill>
                  <a:srgbClr val="FF0000"/>
                </a:solidFill>
              </a:rPr>
              <a:t>Business</a:t>
            </a:r>
            <a:r>
              <a:rPr lang="pt-PT" b="1" dirty="0">
                <a:solidFill>
                  <a:srgbClr val="FF0000"/>
                </a:solidFill>
              </a:rPr>
              <a:t> SWOT</a:t>
            </a:r>
          </a:p>
          <a:p>
            <a:r>
              <a:rPr lang="pt-PT" b="1" dirty="0">
                <a:solidFill>
                  <a:srgbClr val="FF0000"/>
                </a:solidFill>
              </a:rPr>
              <a:t>Case </a:t>
            </a:r>
            <a:r>
              <a:rPr lang="pt-PT" b="1" dirty="0" err="1">
                <a:solidFill>
                  <a:srgbClr val="FF0000"/>
                </a:solidFill>
              </a:rPr>
              <a:t>study</a:t>
            </a:r>
            <a:endParaRPr lang="pt-PT" b="1" dirty="0">
              <a:solidFill>
                <a:srgbClr val="FF0000"/>
              </a:solidFill>
            </a:endParaRPr>
          </a:p>
          <a:p>
            <a:r>
              <a:rPr lang="pt-PT" b="1" dirty="0" err="1">
                <a:solidFill>
                  <a:srgbClr val="FF0000"/>
                </a:solidFill>
              </a:rPr>
              <a:t>Personal</a:t>
            </a:r>
            <a:r>
              <a:rPr lang="pt-PT" b="1" dirty="0">
                <a:solidFill>
                  <a:srgbClr val="FF0000"/>
                </a:solidFill>
              </a:rPr>
              <a:t> SWOT</a:t>
            </a:r>
          </a:p>
          <a:p>
            <a:r>
              <a:rPr lang="pt-PT" b="1" dirty="0">
                <a:solidFill>
                  <a:srgbClr val="FF0000"/>
                </a:solidFill>
              </a:rPr>
              <a:t>K2B </a:t>
            </a:r>
            <a:r>
              <a:rPr lang="pt-PT" b="1" dirty="0" err="1">
                <a:solidFill>
                  <a:srgbClr val="FF0000"/>
                </a:solidFill>
              </a:rPr>
              <a:t>materials</a:t>
            </a:r>
            <a:r>
              <a:rPr lang="pt-PT" b="1" dirty="0">
                <a:solidFill>
                  <a:srgbClr val="FF0000"/>
                </a:solidFill>
              </a:rPr>
              <a:t> to </a:t>
            </a:r>
            <a:r>
              <a:rPr lang="pt-PT" b="1" dirty="0" err="1">
                <a:solidFill>
                  <a:srgbClr val="FF0000"/>
                </a:solidFill>
              </a:rPr>
              <a:t>deliver</a:t>
            </a:r>
            <a:endParaRPr lang="is-IS" b="1" dirty="0">
              <a:solidFill>
                <a:srgbClr val="FF0000"/>
              </a:solidFill>
            </a:endParaRPr>
          </a:p>
          <a:p>
            <a:endParaRPr lang="en-US" dirty="0"/>
          </a:p>
        </p:txBody>
      </p:sp>
    </p:spTree>
    <p:extLst>
      <p:ext uri="{BB962C8B-B14F-4D97-AF65-F5344CB8AC3E}">
        <p14:creationId xmlns:p14="http://schemas.microsoft.com/office/powerpoint/2010/main" val="160272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K2B PROJECTS</a:t>
            </a:r>
          </a:p>
        </p:txBody>
      </p:sp>
      <p:sp>
        <p:nvSpPr>
          <p:cNvPr id="4" name="Content Placeholder 2"/>
          <p:cNvSpPr>
            <a:spLocks noGrp="1"/>
          </p:cNvSpPr>
          <p:nvPr>
            <p:ph idx="1"/>
          </p:nvPr>
        </p:nvSpPr>
        <p:spPr>
          <a:xfrm>
            <a:off x="457200" y="1600200"/>
            <a:ext cx="8147248" cy="4525963"/>
          </a:xfrm>
        </p:spPr>
        <p:txBody>
          <a:bodyPr>
            <a:normAutofit fontScale="77500" lnSpcReduction="20000"/>
          </a:bodyPr>
          <a:lstStyle/>
          <a:p>
            <a:r>
              <a:rPr lang="en-GB" dirty="0"/>
              <a:t>Groups of 4-5 students (different backgrounds advised)</a:t>
            </a:r>
          </a:p>
          <a:p>
            <a:pPr>
              <a:buNone/>
            </a:pPr>
            <a:endParaRPr lang="en-GB" dirty="0"/>
          </a:p>
          <a:p>
            <a:r>
              <a:rPr lang="en-GB" dirty="0"/>
              <a:t>Project focused on your own ideas! (yes, start thinking!)</a:t>
            </a:r>
          </a:p>
          <a:p>
            <a:pPr>
              <a:buNone/>
            </a:pPr>
            <a:endParaRPr lang="en-GB" dirty="0"/>
          </a:p>
          <a:p>
            <a:r>
              <a:rPr lang="en-GB" dirty="0"/>
              <a:t>Goal is to validate idea w/ market directly!</a:t>
            </a:r>
          </a:p>
          <a:p>
            <a:pPr marL="36576" indent="0">
              <a:buNone/>
            </a:pPr>
            <a:endParaRPr lang="en-GB" dirty="0"/>
          </a:p>
          <a:p>
            <a:r>
              <a:rPr lang="en-GB" dirty="0"/>
              <a:t>We will use Business Model Canvas Method &amp; Pivoting</a:t>
            </a:r>
          </a:p>
          <a:p>
            <a:pPr>
              <a:buNone/>
            </a:pPr>
            <a:endParaRPr lang="en-GB" dirty="0"/>
          </a:p>
          <a:p>
            <a:r>
              <a:rPr lang="en-GB" dirty="0"/>
              <a:t>Final proposal will be a valid &amp; structured idea with a clear go to market strategy!</a:t>
            </a:r>
          </a:p>
        </p:txBody>
      </p:sp>
    </p:spTree>
    <p:extLst>
      <p:ext uri="{BB962C8B-B14F-4D97-AF65-F5344CB8AC3E}">
        <p14:creationId xmlns:p14="http://schemas.microsoft.com/office/powerpoint/2010/main" val="196428791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Interior-plano">
  <a:themeElements>
    <a:clrScheme name="">
      <a:dk1>
        <a:srgbClr val="000000"/>
      </a:dk1>
      <a:lt1>
        <a:srgbClr val="FFFFFF"/>
      </a:lt1>
      <a:dk2>
        <a:srgbClr val="000000"/>
      </a:dk2>
      <a:lt2>
        <a:srgbClr val="2F983B"/>
      </a:lt2>
      <a:accent1>
        <a:srgbClr val="2F983B"/>
      </a:accent1>
      <a:accent2>
        <a:srgbClr val="333399"/>
      </a:accent2>
      <a:accent3>
        <a:srgbClr val="FFFFFF"/>
      </a:accent3>
      <a:accent4>
        <a:srgbClr val="000000"/>
      </a:accent4>
      <a:accent5>
        <a:srgbClr val="ADCAAF"/>
      </a:accent5>
      <a:accent6>
        <a:srgbClr val="2D2D8A"/>
      </a:accent6>
      <a:hlink>
        <a:srgbClr val="009999"/>
      </a:hlink>
      <a:folHlink>
        <a:srgbClr val="99CC00"/>
      </a:folHlink>
    </a:clrScheme>
    <a:fontScheme name="Interior-plan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Interior-plan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543</TotalTime>
  <Words>2745</Words>
  <Application>Microsoft Macintosh PowerPoint</Application>
  <PresentationFormat>Apresentação no Ecrã (4:3)</PresentationFormat>
  <Paragraphs>411</Paragraphs>
  <Slides>74</Slides>
  <Notes>9</Notes>
  <HiddenSlides>0</HiddenSlides>
  <MMClips>6</MMClips>
  <ScaleCrop>false</ScaleCrop>
  <HeadingPairs>
    <vt:vector size="6" baseType="variant">
      <vt:variant>
        <vt:lpstr>Tipos de letra usados</vt:lpstr>
      </vt:variant>
      <vt:variant>
        <vt:i4>8</vt:i4>
      </vt:variant>
      <vt:variant>
        <vt:lpstr>Tema</vt:lpstr>
      </vt:variant>
      <vt:variant>
        <vt:i4>4</vt:i4>
      </vt:variant>
      <vt:variant>
        <vt:lpstr>Títulos dos diapositivos</vt:lpstr>
      </vt:variant>
      <vt:variant>
        <vt:i4>74</vt:i4>
      </vt:variant>
    </vt:vector>
  </HeadingPairs>
  <TitlesOfParts>
    <vt:vector size="86" baseType="lpstr">
      <vt:lpstr>ヒラギノ角ゴ ProN W3</vt:lpstr>
      <vt:lpstr>Arial</vt:lpstr>
      <vt:lpstr>Calibri</vt:lpstr>
      <vt:lpstr>Calisto MT</vt:lpstr>
      <vt:lpstr>Franklin Gothic Book</vt:lpstr>
      <vt:lpstr>Gill Sans</vt:lpstr>
      <vt:lpstr>Verdana</vt:lpstr>
      <vt:lpstr>Wingdings 2</vt:lpstr>
      <vt:lpstr>Technic</vt:lpstr>
      <vt:lpstr>Custom Design</vt:lpstr>
      <vt:lpstr>Office Theme</vt:lpstr>
      <vt:lpstr>3_Interior-plano</vt:lpstr>
      <vt:lpstr>Apresentação do PowerPoint</vt:lpstr>
      <vt:lpstr>Programa (1)</vt:lpstr>
      <vt:lpstr>Programa (2)</vt:lpstr>
      <vt:lpstr>Programa (3)</vt:lpstr>
      <vt:lpstr>HOW WILL WE TEACH YOU?</vt:lpstr>
      <vt:lpstr>BOOKS YOU SHOULD CHECK</vt:lpstr>
      <vt:lpstr>LINKS YOU SHOULD CHECK</vt:lpstr>
      <vt:lpstr>HOW WILL WE EVALUATE YOU?</vt:lpstr>
      <vt:lpstr>K2B PROJECTS</vt:lpstr>
      <vt:lpstr>K2B projects</vt:lpstr>
      <vt:lpstr>K2B Projects</vt:lpstr>
      <vt:lpstr>K2B Projects</vt:lpstr>
      <vt:lpstr>K2B Project</vt:lpstr>
      <vt:lpstr>Apresentação do PowerPoint</vt:lpstr>
      <vt:lpstr>Apresentação do PowerPoint</vt:lpstr>
      <vt:lpstr>Apresentação do PowerPoint</vt:lpstr>
      <vt:lpstr>Apresentação do PowerPoint</vt:lpstr>
      <vt:lpstr>SO, WHAT ARE YOU THINKING TO DO NEXT? </vt:lpstr>
      <vt:lpstr>HOW GOOD ARE YOU?</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WHAT YOUR COLLEAGUES HAVE TO SAY ABOUT THIS</vt:lpstr>
      <vt:lpstr>WHAT YOUR COLLEAGUES HAVE TO SAY ABOUT THIS</vt:lpstr>
      <vt:lpstr>PRECONCEIVED IDEAS</vt:lpstr>
      <vt:lpstr>Apresentação do PowerPoint</vt:lpstr>
      <vt:lpstr>Apresentação do PowerPoint</vt:lpstr>
      <vt:lpstr>A job is better than starting my business</vt:lpstr>
      <vt:lpstr>Job Vs Business</vt:lpstr>
      <vt:lpstr>Job Vs Business</vt:lpstr>
      <vt:lpstr>Job Vs Business</vt:lpstr>
      <vt:lpstr>Entrepreneurship is not for me!</vt:lpstr>
      <vt:lpstr>Apresentação do PowerPoint</vt:lpstr>
      <vt:lpstr>ENTREPRENEURSHIP</vt:lpstr>
      <vt:lpstr>Entrepreneurship</vt:lpstr>
      <vt:lpstr>Entrepreneurship</vt:lpstr>
      <vt:lpstr>The Process of Entrepreneurship</vt:lpstr>
      <vt:lpstr>Apresentação do PowerPoint</vt:lpstr>
      <vt:lpstr>Entrepreneurs</vt:lpstr>
      <vt:lpstr>ENTREPRENEURSHIP</vt:lpstr>
      <vt:lpstr>TYPES OF ENTREPRENEURSHIP</vt:lpstr>
      <vt:lpstr>Startups are small companies</vt:lpstr>
      <vt:lpstr>STARTUP Vs SME</vt:lpstr>
      <vt:lpstr>Apresentação do PowerPoint</vt:lpstr>
      <vt:lpstr>Apresentação do PowerPoint</vt:lpstr>
      <vt:lpstr>Innovation is just a fancy name!</vt:lpstr>
      <vt:lpstr>INNOVATION</vt:lpstr>
      <vt:lpstr>INNOVATOR + ENTREPRENEUR</vt:lpstr>
      <vt:lpstr>INNOVATION</vt:lpstr>
      <vt:lpstr>Technology transfer is a cool technology!</vt:lpstr>
      <vt:lpstr>Technology Transfer</vt:lpstr>
      <vt:lpstr>Technology Transfer</vt:lpstr>
      <vt:lpstr>Technology Transfer</vt:lpstr>
      <vt:lpstr>Technology Transfer</vt:lpstr>
      <vt:lpstr>Does knowledge have an economic value?</vt:lpstr>
      <vt:lpstr>TOOLS WE NEED TO VALUE K</vt:lpstr>
      <vt:lpstr>Industry &amp; Academia are 2 worlds apart!</vt:lpstr>
      <vt:lpstr>Industry Vs University</vt:lpstr>
      <vt:lpstr>I have all I can when I finish my degree!</vt:lpstr>
      <vt:lpstr>Apresentação do PowerPoint</vt:lpstr>
      <vt:lpstr>Apresentação do PowerPoint</vt:lpstr>
      <vt:lpstr>SOFT SKILLS = SMART SKILLS</vt:lpstr>
      <vt:lpstr>Apresentação do PowerPoint</vt:lpstr>
      <vt:lpstr>Apresentação do PowerPoint</vt:lpstr>
      <vt:lpstr>Apresentação do PowerPoint</vt:lpstr>
      <vt:lpstr>SOFT SKILLS = SMART SKILLS</vt:lpstr>
      <vt:lpstr>SOFT SKILLS = SMART SKILLS</vt:lpstr>
      <vt:lpstr>SOFT SKILLS = SMART SKILLS</vt:lpstr>
      <vt:lpstr>Apresentação do PowerPoint</vt:lpstr>
      <vt:lpstr>MY CHALLENGE TO YOU!</vt:lpstr>
    </vt:vector>
  </TitlesOfParts>
  <Company>BIOALVO SA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Microsoft Office User</cp:lastModifiedBy>
  <cp:revision>39</cp:revision>
  <dcterms:created xsi:type="dcterms:W3CDTF">2011-02-07T15:57:08Z</dcterms:created>
  <dcterms:modified xsi:type="dcterms:W3CDTF">2018-09-11T15:01:42Z</dcterms:modified>
</cp:coreProperties>
</file>